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15_8C48A7DB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2" r:id="rId5"/>
    <p:sldMasterId id="2147483673" r:id="rId6"/>
    <p:sldMasterId id="2147483690" r:id="rId7"/>
  </p:sldMasterIdLst>
  <p:notesMasterIdLst>
    <p:notesMasterId r:id="rId24"/>
  </p:notesMasterIdLst>
  <p:handoutMasterIdLst>
    <p:handoutMasterId r:id="rId25"/>
  </p:handoutMasterIdLst>
  <p:sldIdLst>
    <p:sldId id="4421" r:id="rId8"/>
    <p:sldId id="4435" r:id="rId9"/>
    <p:sldId id="4425" r:id="rId10"/>
    <p:sldId id="4419" r:id="rId11"/>
    <p:sldId id="4439" r:id="rId12"/>
    <p:sldId id="4452" r:id="rId13"/>
    <p:sldId id="4443" r:id="rId14"/>
    <p:sldId id="4445" r:id="rId15"/>
    <p:sldId id="4446" r:id="rId16"/>
    <p:sldId id="4447" r:id="rId17"/>
    <p:sldId id="4448" r:id="rId18"/>
    <p:sldId id="4449" r:id="rId19"/>
    <p:sldId id="4450" r:id="rId20"/>
    <p:sldId id="4451" r:id="rId21"/>
    <p:sldId id="4428" r:id="rId22"/>
    <p:sldId id="2532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ойчак Юрій Григорович" initials="ВЮГ" lastIdx="5" clrIdx="0">
    <p:extLst>
      <p:ext uri="{19B8F6BF-5375-455C-9EA6-DF929625EA0E}">
        <p15:presenceInfo xmlns:p15="http://schemas.microsoft.com/office/powerpoint/2012/main" userId="S-1-5-21-1150577419-2144122370-1180066121-3490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51C8"/>
    <a:srgbClr val="D4CE42"/>
    <a:srgbClr val="4343FF"/>
    <a:srgbClr val="3333FF"/>
    <a:srgbClr val="0066FF"/>
    <a:srgbClr val="5A863B"/>
    <a:srgbClr val="333333"/>
    <a:srgbClr val="000000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1026" autoAdjust="0"/>
  </p:normalViewPr>
  <p:slideViewPr>
    <p:cSldViewPr snapToGrid="0">
      <p:cViewPr varScale="1">
        <p:scale>
          <a:sx n="101" d="100"/>
          <a:sy n="101" d="100"/>
        </p:scale>
        <p:origin x="6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99244900136517"/>
          <c:y val="0.12752929707873181"/>
          <c:w val="0.71600755099863467"/>
          <c:h val="0.851605894634509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Лохина та чорниця</c:v>
                </c:pt>
                <c:pt idx="1">
                  <c:v>Груша</c:v>
                </c:pt>
                <c:pt idx="2">
                  <c:v>Яблуня</c:v>
                </c:pt>
                <c:pt idx="3">
                  <c:v>Черешня</c:v>
                </c:pt>
                <c:pt idx="4">
                  <c:v>Ліщина та горіх</c:v>
                </c:pt>
                <c:pt idx="5">
                  <c:v>Виноград</c:v>
                </c:pt>
                <c:pt idx="6">
                  <c:v>Суниця садова</c:v>
                </c:pt>
                <c:pt idx="7">
                  <c:v>Ожина</c:v>
                </c:pt>
                <c:pt idx="8">
                  <c:v>Малина</c:v>
                </c:pt>
                <c:pt idx="9">
                  <c:v>Персик</c:v>
                </c:pt>
                <c:pt idx="10">
                  <c:v>Порічка</c:v>
                </c:pt>
                <c:pt idx="11">
                  <c:v>Аґрус</c:v>
                </c:pt>
                <c:pt idx="12">
                  <c:v>Смородина</c:v>
                </c:pt>
                <c:pt idx="13">
                  <c:v>Обліпиха </c:v>
                </c:pt>
                <c:pt idx="14">
                  <c:v>Абрикос</c:v>
                </c:pt>
                <c:pt idx="15">
                  <c:v>Слива </c:v>
                </c:pt>
                <c:pt idx="16">
                  <c:v>Вишня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350</c:v>
                </c:pt>
                <c:pt idx="4">
                  <c:v>250</c:v>
                </c:pt>
                <c:pt idx="5">
                  <c:v>225</c:v>
                </c:pt>
                <c:pt idx="6">
                  <c:v>225</c:v>
                </c:pt>
                <c:pt idx="7">
                  <c:v>225</c:v>
                </c:pt>
                <c:pt idx="8">
                  <c:v>190</c:v>
                </c:pt>
                <c:pt idx="9">
                  <c:v>170</c:v>
                </c:pt>
                <c:pt idx="10">
                  <c:v>150</c:v>
                </c:pt>
                <c:pt idx="11">
                  <c:v>150</c:v>
                </c:pt>
                <c:pt idx="12">
                  <c:v>140</c:v>
                </c:pt>
                <c:pt idx="13">
                  <c:v>140</c:v>
                </c:pt>
                <c:pt idx="14">
                  <c:v>140</c:v>
                </c:pt>
                <c:pt idx="15">
                  <c:v>140</c:v>
                </c:pt>
                <c:pt idx="16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93-4FED-B76C-DCF8C5E895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7"/>
        <c:overlap val="-48"/>
        <c:axId val="473225200"/>
        <c:axId val="473224024"/>
      </c:barChart>
      <c:catAx>
        <c:axId val="473225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uk-UA"/>
          </a:p>
        </c:txPr>
        <c:crossAx val="473224024"/>
        <c:crosses val="autoZero"/>
        <c:auto val="1"/>
        <c:lblAlgn val="l"/>
        <c:lblOffset val="100"/>
        <c:noMultiLvlLbl val="0"/>
      </c:catAx>
      <c:valAx>
        <c:axId val="473224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322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modernComment_115_8C48A7D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E03F5D8-A68F-4046-915A-FB81F05A0B8C}" authorId="{477E2146-2B61-BB14-056E-691406F4F117}" created="2023-02-07T09:29:18.41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spMk id="54" creationId="{9594C1FD-FF0B-43D1-AF2E-EA42400D2252}"/>
      <ac:txMk cp="0" len="7">
        <ac:context len="90" hash="1277914257"/>
      </ac:txMk>
    </ac:txMkLst>
    <p188:pos x="1861363" y="264545"/>
    <p188:txBody>
      <a:bodyPr/>
      <a:lstStyle/>
      <a:p>
        <a:r>
          <a:rPr lang="en-US"/>
          <a:t>Оскільки міні гранти є лише одним із кількох основних напрямків дільності, цю схемку треба переформатувати, бо зараз виглядає що в рамках всіє програми єдиною дільністю є лише міні гранти </a:t>
        </a:r>
      </a:p>
    </p188:txBody>
  </p188:cm>
  <p188:cm id="{08D9E37F-9D2E-49E0-A6DC-C2DF3C478980}" authorId="{477E2146-2B61-BB14-056E-691406F4F117}" created="2023-02-07T09:34:34.58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picMk id="94" creationId="{43908C92-6369-4C69-8C8F-8D3A7456EE37}"/>
    </ac:deMkLst>
    <p188:txBody>
      <a:bodyPr/>
      <a:lstStyle/>
      <a:p>
        <a:r>
          <a:rPr lang="en-US"/>
          <a:t>На цій мапі не врахована 3 категорія - companies that are important for the provision of basic supplies (including services)
in all oblasts under government control 
Також, можна було б якось виділити на карті різні категорії аплікантів </a:t>
        </a:r>
      </a:p>
    </p188:txBody>
  </p188:cm>
  <p188:cm id="{6073698F-2C2F-4810-91B3-1543F4530971}" authorId="{477E2146-2B61-BB14-056E-691406F4F117}" created="2023-02-07T09:36:53.87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spMk id="95" creationId="{16E9C22D-D832-4ED2-BF03-9F789941833D}"/>
      <ac:txMk cp="0" len="218">
        <ac:context len="376" hash="2133729896"/>
      </ac:txMk>
    </ac:txMkLst>
    <p188:pos x="5521918" y="427359"/>
    <p188:txBody>
      <a:bodyPr/>
      <a:lstStyle/>
      <a:p>
        <a:r>
          <a:rPr lang="en-US"/>
          <a:t>Ціль не всієї програми, а лише частини, яку координуватиме BDF </a:t>
        </a:r>
      </a:p>
    </p188:txBody>
  </p188:cm>
  <p188:cm id="{B27E0731-BBB5-49F5-8DDC-F4A787B55AEC}" authorId="{477E2146-2B61-BB14-056E-691406F4F117}" created="2023-02-07T09:41:36.60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53571803" sldId="277"/>
      <ac:spMk id="3" creationId="{07F8FD93-AFF3-4E93-9C7C-1445D30D9D9A}"/>
    </ac:deMkLst>
    <p188:txBody>
      <a:bodyPr/>
      <a:lstStyle/>
      <a:p>
        <a:r>
          <a:rPr lang="en-US"/>
          <a:t>Тут описана лише частина BDF, а не вся діяльність в рамках програми 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45906-B221-4C11-A6E8-A5D53AFEB064}" type="datetimeFigureOut">
              <a:rPr lang="ru-RU" smtClean="0"/>
              <a:t>12.07.2023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CF2FD-E328-4089-9CA9-A186BCB457E8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8188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088C0-91E7-4F27-8FA5-86BD2CF843F8}" type="datetimeFigureOut">
              <a:rPr lang="uk-UA" smtClean="0"/>
              <a:t>12.07.2023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3C1AD-C434-4861-BA24-19C431D7DB0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470653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8109" y="4370346"/>
            <a:ext cx="6313493" cy="18736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476230" y="9508775"/>
            <a:ext cx="75378" cy="169304"/>
          </a:xfrm>
        </p:spPr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8ADDF9-2BD3-49BF-BECD-42ECCEB59CB7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16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613"/>
          </a:xfrm>
          <a:prstGeom prst="rect">
            <a:avLst/>
          </a:prstGeom>
        </p:spPr>
        <p:txBody>
          <a:bodyPr spcFirstLastPara="1" wrap="square" lIns="91418" tIns="45696" rIns="91418" bIns="4569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17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3C1AD-C434-4861-BA24-19C431D7DB09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232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3C1AD-C434-4861-BA24-19C431D7DB09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709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A22F1-C4D6-4C22-9712-4A0ECCDDB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07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A22F1-C4D6-4C22-9712-4A0ECCDDB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06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A22F1-C4D6-4C22-9712-4A0ECCDDB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47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A22F1-C4D6-4C22-9712-4A0ECCDDB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333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A22F1-C4D6-4C22-9712-4A0ECCDDB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227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A22F1-C4D6-4C22-9712-4A0ECCDDB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63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24.xml"/><Relationship Id="rId7" Type="http://schemas.openxmlformats.org/officeDocument/2006/relationships/image" Target="../media/image13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2AE4-B16F-4209-B8AE-3280A924DB9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826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2AE4-B16F-4209-B8AE-3280A924DB9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560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2AE4-B16F-4209-B8AE-3280A924DB9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9129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058877" y="2938537"/>
            <a:ext cx="6629400" cy="74771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41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 rtlCol="0"/>
          <a:lstStyle/>
          <a:p>
            <a:pPr rtl="0"/>
            <a:r>
              <a:rPr lang="uk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879703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>
            <a:spLocks/>
          </p:cNvSpPr>
          <p:nvPr/>
        </p:nvSpPr>
        <p:spPr bwMode="ltGray">
          <a:xfrm>
            <a:off x="5067301" y="3378200"/>
            <a:ext cx="7124700" cy="2870200"/>
          </a:xfrm>
          <a:prstGeom prst="rect">
            <a:avLst/>
          </a:prstGeom>
          <a:solidFill>
            <a:schemeClr val="tx1">
              <a:alpha val="67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5372100" y="3619685"/>
            <a:ext cx="6589960" cy="574516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>
              <a:defRPr lang="x-none" sz="3733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rtl="0" latinLnBrk="0"/>
            <a:r>
              <a:rPr lang="uk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72100" y="4842425"/>
            <a:ext cx="6589960" cy="287259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>
              <a:defRPr lang="x-none" sz="1867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rtl="0" latinLnBrk="0"/>
            <a:r>
              <a:rPr lang="uk" noProof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5372100" y="5777846"/>
            <a:ext cx="6589960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 eaLnBrk="0" hangingPunct="1">
              <a:defRPr lang="x-none"/>
            </a:pPr>
            <a:r>
              <a:rPr lang="uk" sz="1867" noProof="0">
                <a:solidFill>
                  <a:schemeClr val="bg1"/>
                </a:solidFill>
                <a:latin typeface="+mn-lt"/>
              </a:rPr>
              <a:t>Document type | Date</a:t>
            </a:r>
          </a:p>
        </p:txBody>
      </p:sp>
      <p:pic>
        <p:nvPicPr>
          <p:cNvPr id="10" name="Рисунок 11" descr="oschad-0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4541" y="377614"/>
            <a:ext cx="2156460" cy="1082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058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/>
          </p:cNvSpPr>
          <p:nvPr/>
        </p:nvSpPr>
        <p:spPr bwMode="ltGray">
          <a:xfrm>
            <a:off x="0" y="3378200"/>
            <a:ext cx="12192000" cy="2870200"/>
          </a:xfrm>
          <a:prstGeom prst="rect">
            <a:avLst/>
          </a:prstGeom>
          <a:solidFill>
            <a:srgbClr val="0A886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673100" y="3619685"/>
            <a:ext cx="8534401" cy="574516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l">
              <a:defRPr lang="x-none" sz="3733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rtl="0" latinLnBrk="0"/>
            <a:r>
              <a:rPr lang="uk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73101" y="4842425"/>
            <a:ext cx="8534401" cy="287259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l">
              <a:defRPr lang="x-none" sz="1867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rtl="0" latinLnBrk="0"/>
            <a:r>
              <a:rPr lang="uk" noProof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673101" y="5777846"/>
            <a:ext cx="8534401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eaLnBrk="0" hangingPunct="1">
              <a:defRPr lang="x-none"/>
            </a:pPr>
            <a:r>
              <a:rPr lang="uk" sz="1867" noProof="0">
                <a:solidFill>
                  <a:schemeClr val="bg1"/>
                </a:solidFill>
                <a:latin typeface="+mn-lt"/>
              </a:rPr>
              <a:t>Document type | Date</a:t>
            </a:r>
          </a:p>
        </p:txBody>
      </p:sp>
      <p:pic>
        <p:nvPicPr>
          <p:cNvPr id="9" name="Picture 497" descr="Image result for ощадбанк логотип">
            <a:extLst>
              <a:ext uri="{FF2B5EF4-FFF2-40B4-BE49-F238E27FC236}">
                <a16:creationId xmlns:a16="http://schemas.microsoft.com/office/drawing/2014/main" id="{BE370DBB-A6D0-4C5A-9029-15C17324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7800" y="419100"/>
            <a:ext cx="42164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0C4005-34EA-4490-A26B-EB4B03BD0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3350" y="2489293"/>
            <a:ext cx="43053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2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3" descr="http://dpchas.com.ua/sites/default/files/u85/58745_5.jpg"/>
          <p:cNvPicPr>
            <a:picLocks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/>
          </p:cNvSpPr>
          <p:nvPr/>
        </p:nvSpPr>
        <p:spPr bwMode="ltGray">
          <a:xfrm>
            <a:off x="0" y="4298102"/>
            <a:ext cx="12192000" cy="2346537"/>
          </a:xfrm>
          <a:prstGeom prst="rect">
            <a:avLst/>
          </a:prstGeom>
          <a:solidFill>
            <a:schemeClr val="tx1">
              <a:alpha val="67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673100" y="4585361"/>
            <a:ext cx="8534401" cy="574516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l">
              <a:defRPr lang="x-none" sz="3733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rtl="0" latinLnBrk="0"/>
            <a:r>
              <a:rPr lang="uk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73101" y="5523384"/>
            <a:ext cx="8534401" cy="287259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l">
              <a:defRPr lang="x-none" sz="1867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rtl="0" latinLnBrk="0"/>
            <a:r>
              <a:rPr lang="uk" noProof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673101" y="6174086"/>
            <a:ext cx="8534401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rtl="0" eaLnBrk="0" hangingPunct="1">
              <a:defRPr lang="x-none"/>
            </a:pPr>
            <a:r>
              <a:rPr lang="uk" sz="1867" noProof="0">
                <a:solidFill>
                  <a:schemeClr val="bg1"/>
                </a:solidFill>
                <a:latin typeface="+mn-lt"/>
              </a:rPr>
              <a:t>Document type | Date</a:t>
            </a:r>
          </a:p>
        </p:txBody>
      </p:sp>
      <p:pic>
        <p:nvPicPr>
          <p:cNvPr id="10" name="Рисунок 11" descr="oschad-01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8841" y="3756658"/>
            <a:ext cx="2156460" cy="1082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354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 rtlCol="0"/>
          <a:lstStyle/>
          <a:p>
            <a:pPr rtl="0"/>
            <a:r>
              <a:rPr lang="uk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1218026" rtl="0"/>
            <a:endParaRPr lang="x-none" sz="612" baseline="0" noProof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8625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26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think-cell Slide" r:id="rId4" imgW="351" imgH="351" progId="TCLayout.ActiveDocument.1">
                  <p:embed/>
                </p:oleObj>
              </mc:Choice>
              <mc:Fallback>
                <p:oleObj name="think-cell Slide" r:id="rId4" imgW="351" imgH="35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17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3589869" y="2002071"/>
            <a:ext cx="6420996" cy="1311916"/>
          </a:xfrm>
        </p:spPr>
        <p:txBody>
          <a:bodyPr anchor="ctr">
            <a:noAutofit/>
          </a:bodyPr>
          <a:lstStyle>
            <a:lvl1pPr marL="16118" indent="0">
              <a:buNone/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uk-UA" dirty="0" err="1"/>
              <a:t>Click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edit</a:t>
            </a:r>
            <a:r>
              <a:rPr lang="uk-UA" dirty="0"/>
              <a:t> </a:t>
            </a:r>
            <a:r>
              <a:rPr lang="uk-UA" dirty="0" err="1"/>
              <a:t>Master</a:t>
            </a:r>
            <a:r>
              <a:rPr lang="uk-UA" dirty="0"/>
              <a:t> </a:t>
            </a:r>
            <a:r>
              <a:rPr lang="uk-UA" dirty="0" err="1"/>
              <a:t>text</a:t>
            </a:r>
            <a:r>
              <a:rPr lang="uk-UA" dirty="0"/>
              <a:t> </a:t>
            </a:r>
            <a:r>
              <a:rPr lang="uk-UA" dirty="0" err="1"/>
              <a:t>styles</a:t>
            </a:r>
            <a:endParaRPr lang="uk-UA" dirty="0"/>
          </a:p>
          <a:p>
            <a:pPr lvl="1"/>
            <a:r>
              <a:rPr lang="uk-UA" dirty="0" err="1"/>
              <a:t>Second</a:t>
            </a:r>
            <a:r>
              <a:rPr lang="uk-UA" dirty="0"/>
              <a:t> </a:t>
            </a:r>
            <a:r>
              <a:rPr lang="uk-UA" dirty="0" err="1"/>
              <a:t>level</a:t>
            </a:r>
            <a:endParaRPr lang="uk-UA" dirty="0"/>
          </a:p>
          <a:p>
            <a:pPr lvl="2"/>
            <a:r>
              <a:rPr lang="uk-UA" dirty="0" err="1"/>
              <a:t>Third</a:t>
            </a:r>
            <a:r>
              <a:rPr lang="uk-UA" dirty="0"/>
              <a:t> </a:t>
            </a:r>
            <a:r>
              <a:rPr lang="uk-UA" dirty="0" err="1"/>
              <a:t>level</a:t>
            </a:r>
            <a:endParaRPr lang="uk-UA" dirty="0"/>
          </a:p>
          <a:p>
            <a:pPr lvl="3"/>
            <a:r>
              <a:rPr lang="uk-UA" dirty="0" err="1"/>
              <a:t>Fourth</a:t>
            </a:r>
            <a:r>
              <a:rPr lang="uk-UA" dirty="0"/>
              <a:t> </a:t>
            </a:r>
            <a:r>
              <a:rPr lang="uk-UA" dirty="0" err="1"/>
              <a:t>level</a:t>
            </a:r>
            <a:endParaRPr lang="uk-UA" dirty="0"/>
          </a:p>
          <a:p>
            <a:pPr lvl="4"/>
            <a:r>
              <a:rPr lang="uk-UA" dirty="0" err="1"/>
              <a:t>Fifth</a:t>
            </a:r>
            <a:r>
              <a:rPr lang="uk-UA" dirty="0"/>
              <a:t> </a:t>
            </a:r>
            <a:r>
              <a:rPr lang="uk-UA" dirty="0" err="1"/>
              <a:t>level</a:t>
            </a:r>
            <a:endParaRPr lang="uk-UA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589869" y="3619501"/>
            <a:ext cx="6420996" cy="514961"/>
          </a:xfrm>
        </p:spPr>
        <p:txBody>
          <a:bodyPr anchor="ctr">
            <a:noAutofit/>
          </a:bodyPr>
          <a:lstStyle>
            <a:lvl1pPr marL="16118" indent="0">
              <a:buNone/>
              <a:defRPr sz="1600" b="0" i="1">
                <a:solidFill>
                  <a:schemeClr val="tx2"/>
                </a:solidFill>
              </a:defRPr>
            </a:lvl1pPr>
            <a:lvl2pPr>
              <a:defRPr sz="1600" b="0" i="1">
                <a:solidFill>
                  <a:schemeClr val="tx2"/>
                </a:solidFill>
              </a:defRPr>
            </a:lvl2pPr>
            <a:lvl3pPr>
              <a:defRPr sz="1600" b="0" i="1">
                <a:solidFill>
                  <a:schemeClr val="tx2"/>
                </a:solidFill>
              </a:defRPr>
            </a:lvl3pPr>
            <a:lvl4pPr>
              <a:defRPr sz="1600" b="0" i="1">
                <a:solidFill>
                  <a:schemeClr val="tx2"/>
                </a:solidFill>
              </a:defRPr>
            </a:lvl4pPr>
            <a:lvl5pPr>
              <a:defRPr sz="1600" b="0" i="1">
                <a:solidFill>
                  <a:schemeClr val="tx2"/>
                </a:solidFill>
              </a:defRPr>
            </a:lvl5pPr>
          </a:lstStyle>
          <a:p>
            <a:pPr lvl="0"/>
            <a:r>
              <a:rPr lang="uk-UA" dirty="0" err="1"/>
              <a:t>Click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edit</a:t>
            </a:r>
            <a:r>
              <a:rPr lang="uk-UA" dirty="0"/>
              <a:t> </a:t>
            </a:r>
            <a:r>
              <a:rPr lang="uk-UA" dirty="0" err="1"/>
              <a:t>Master</a:t>
            </a:r>
            <a:r>
              <a:rPr lang="uk-UA" dirty="0"/>
              <a:t> </a:t>
            </a:r>
            <a:r>
              <a:rPr lang="uk-UA" dirty="0" err="1"/>
              <a:t>text</a:t>
            </a:r>
            <a:r>
              <a:rPr lang="uk-UA" dirty="0"/>
              <a:t> </a:t>
            </a:r>
            <a:r>
              <a:rPr lang="uk-UA" dirty="0" err="1"/>
              <a:t>styles</a:t>
            </a:r>
            <a:endParaRPr lang="uk-UA" dirty="0"/>
          </a:p>
          <a:p>
            <a:pPr lvl="1"/>
            <a:r>
              <a:rPr lang="uk-UA" dirty="0" err="1"/>
              <a:t>Second</a:t>
            </a:r>
            <a:r>
              <a:rPr lang="uk-UA" dirty="0"/>
              <a:t> </a:t>
            </a:r>
            <a:r>
              <a:rPr lang="uk-UA" dirty="0" err="1"/>
              <a:t>level</a:t>
            </a:r>
            <a:endParaRPr lang="uk-UA" dirty="0"/>
          </a:p>
          <a:p>
            <a:pPr lvl="2"/>
            <a:r>
              <a:rPr lang="uk-UA" dirty="0" err="1"/>
              <a:t>Third</a:t>
            </a:r>
            <a:r>
              <a:rPr lang="uk-UA" dirty="0"/>
              <a:t> </a:t>
            </a:r>
            <a:r>
              <a:rPr lang="uk-UA" dirty="0" err="1"/>
              <a:t>level</a:t>
            </a:r>
            <a:endParaRPr lang="uk-UA" dirty="0"/>
          </a:p>
          <a:p>
            <a:pPr lvl="3"/>
            <a:r>
              <a:rPr lang="uk-UA" dirty="0" err="1"/>
              <a:t>Fourth</a:t>
            </a:r>
            <a:r>
              <a:rPr lang="uk-UA" dirty="0"/>
              <a:t> </a:t>
            </a:r>
            <a:r>
              <a:rPr lang="uk-UA" dirty="0" err="1"/>
              <a:t>level</a:t>
            </a:r>
            <a:endParaRPr lang="uk-UA" dirty="0"/>
          </a:p>
          <a:p>
            <a:pPr lvl="4"/>
            <a:r>
              <a:rPr lang="uk-UA" dirty="0" err="1"/>
              <a:t>Fifth</a:t>
            </a:r>
            <a:r>
              <a:rPr lang="uk-UA" dirty="0"/>
              <a:t> </a:t>
            </a:r>
            <a:r>
              <a:rPr lang="uk-UA" dirty="0" err="1"/>
              <a:t>level</a:t>
            </a:r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349500"/>
            <a:ext cx="2540000" cy="1269499"/>
          </a:xfrm>
          <a:prstGeom prst="rect">
            <a:avLst/>
          </a:prstGeom>
        </p:spPr>
      </p:pic>
      <p:graphicFrame>
        <p:nvGraphicFramePr>
          <p:cNvPr id="6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think-cell Slide" r:id="rId8" imgW="216" imgH="216" progId="TCLayout.ActiveDocument.1">
                  <p:embed/>
                </p:oleObj>
              </mc:Choice>
              <mc:Fallback>
                <p:oleObj name="think-cell Slide" r:id="rId8" imgW="216" imgH="216" progId="TCLayout.ActiveDocument.1">
                  <p:embed/>
                  <p:pic>
                    <p:nvPicPr>
                      <p:cNvPr id="6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349500"/>
            <a:ext cx="2540000" cy="12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2AE4-B16F-4209-B8AE-3280A924DB9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1791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880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11823" y="426110"/>
            <a:ext cx="11221467" cy="410433"/>
          </a:xfrm>
          <a:solidFill>
            <a:srgbClr val="FF585D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uk-UA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4474" y="2117576"/>
            <a:ext cx="10848817" cy="164115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460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ru-RU" sz="2667" b="0" i="0" baseline="0" dirty="0">
              <a:solidFill>
                <a:schemeClr val="tx1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429577"/>
            <a:ext cx="12192000" cy="490407"/>
          </a:xfrm>
          <a:solidFill>
            <a:srgbClr val="1CA26F"/>
          </a:solidFill>
        </p:spPr>
        <p:txBody>
          <a:bodyPr lIns="82800" tIns="39600" rIns="82800" bIns="39600" anchor="t" anchorCtr="0">
            <a:spAutoFit/>
          </a:bodyPr>
          <a:lstStyle>
            <a:lvl1pPr marL="335992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 </a:t>
            </a:r>
            <a:endParaRPr lang="uk-UA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-1" y="48468"/>
            <a:ext cx="12192000" cy="287259"/>
          </a:xfrm>
        </p:spPr>
        <p:txBody>
          <a:bodyPr lIns="144000" tIns="0" rIns="144000" bIns="0" anchor="ctr" anchorCtr="0"/>
          <a:lstStyle>
            <a:lvl1pPr algn="r">
              <a:defRPr sz="1867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460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058877" y="2938537"/>
            <a:ext cx="6629400" cy="74771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36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671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91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81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177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009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0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2AE4-B16F-4209-B8AE-3280A924DB9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84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445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65893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9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299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3FA6-F028-457D-8D49-6798334D834F}" type="datetimeFigureOut">
              <a:rPr lang="uk-UA" smtClean="0"/>
              <a:t>12.07.2023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736F-E6E3-475F-B981-49B4C3DF6E7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9595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3FA6-F028-457D-8D49-6798334D834F}" type="datetimeFigureOut">
              <a:rPr lang="uk-UA" smtClean="0"/>
              <a:t>12.07.2023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736F-E6E3-475F-B981-49B4C3DF6E7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5054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058877" y="2938537"/>
            <a:ext cx="6629400" cy="74771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35951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058877" y="2938537"/>
            <a:ext cx="6629400" cy="74771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28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58000" cy="530225"/>
          </a:xfrm>
        </p:spPr>
        <p:txBody>
          <a:bodyPr>
            <a:normAutofit/>
          </a:bodyPr>
          <a:lstStyle>
            <a:lvl1pPr>
              <a:defRPr sz="3000">
                <a:latin typeface="Futura PT Bold" panose="020B09020202040202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838200" y="1979629"/>
            <a:ext cx="4856747" cy="4351338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ru-RU" dirty="0"/>
              <a:t>текст 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0" hasCustomPrompt="1"/>
          </p:nvPr>
        </p:nvSpPr>
        <p:spPr>
          <a:xfrm>
            <a:off x="6031850" y="1979629"/>
            <a:ext cx="4856747" cy="4351338"/>
          </a:xfrm>
        </p:spPr>
        <p:txBody>
          <a:bodyPr/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utura PT Book" panose="020B0502020204020303" pitchFamily="34" charset="-52"/>
              </a:defRPr>
            </a:lvl2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dirty="0"/>
              <a:t>об’єкт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518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36147" y="169797"/>
            <a:ext cx="4131177" cy="1090191"/>
          </a:xfrm>
        </p:spPr>
        <p:txBody>
          <a:bodyPr>
            <a:normAutofit/>
          </a:bodyPr>
          <a:lstStyle>
            <a:lvl1pPr>
              <a:defRPr sz="3000">
                <a:latin typeface="Futura PT Bold" panose="020B09020202040202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411" y="163448"/>
            <a:ext cx="1444755" cy="722377"/>
          </a:xfrm>
          <a:prstGeom prst="rect">
            <a:avLst/>
          </a:prstGeom>
        </p:spPr>
      </p:pic>
      <p:sp>
        <p:nvSpPr>
          <p:cNvPr id="11" name="Объект 2"/>
          <p:cNvSpPr>
            <a:spLocks noGrp="1"/>
          </p:cNvSpPr>
          <p:nvPr>
            <p:ph idx="1" hasCustomPrompt="1"/>
          </p:nvPr>
        </p:nvSpPr>
        <p:spPr>
          <a:xfrm>
            <a:off x="1136148" y="1676320"/>
            <a:ext cx="5671052" cy="4702272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ru-RU" dirty="0"/>
              <a:t>текст 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0" hasCustomPrompt="1"/>
          </p:nvPr>
        </p:nvSpPr>
        <p:spPr>
          <a:xfrm>
            <a:off x="8504044" y="885825"/>
            <a:ext cx="3278122" cy="5492767"/>
          </a:xfrm>
        </p:spPr>
        <p:txBody>
          <a:bodyPr/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utura PT Book" panose="020B0502020204020303" pitchFamily="34" charset="-52"/>
              </a:defRPr>
            </a:lvl2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dirty="0"/>
              <a:t>об’єкт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44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2AE4-B16F-4209-B8AE-3280A924DB9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217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58000" cy="530225"/>
          </a:xfrm>
        </p:spPr>
        <p:txBody>
          <a:bodyPr>
            <a:normAutofit/>
          </a:bodyPr>
          <a:lstStyle>
            <a:lvl1pPr>
              <a:defRPr sz="3000">
                <a:latin typeface="Futura PT Bold" panose="020B09020202040202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838200" y="2027756"/>
            <a:ext cx="4856747" cy="4351338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ru-RU" dirty="0"/>
              <a:t>текст 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 hasCustomPrompt="1"/>
          </p:nvPr>
        </p:nvSpPr>
        <p:spPr>
          <a:xfrm>
            <a:off x="5937986" y="2027756"/>
            <a:ext cx="4856747" cy="4351338"/>
          </a:xfrm>
        </p:spPr>
        <p:txBody>
          <a:bodyPr/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utura PT Book" panose="020B0502020204020303" pitchFamily="34" charset="-52"/>
              </a:defRPr>
            </a:lvl2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dirty="0"/>
              <a:t>об’єкт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46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858000" cy="530225"/>
          </a:xfrm>
        </p:spPr>
        <p:txBody>
          <a:bodyPr>
            <a:normAutofit/>
          </a:bodyPr>
          <a:lstStyle>
            <a:lvl1pPr>
              <a:defRPr sz="3000">
                <a:latin typeface="Futura PT Bold" panose="020B0902020204020203" pitchFamily="34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838200" y="2027756"/>
            <a:ext cx="4856747" cy="4351338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ru-RU" dirty="0"/>
              <a:t>текст 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 hasCustomPrompt="1"/>
          </p:nvPr>
        </p:nvSpPr>
        <p:spPr>
          <a:xfrm>
            <a:off x="5937986" y="2027756"/>
            <a:ext cx="4856747" cy="4351338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uk-UA" dirty="0"/>
              <a:t>об’єкт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89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1948" y="2232425"/>
            <a:ext cx="2965936" cy="89578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  <a:latin typeface="Futura PT Bold" panose="020B0902020204020203" pitchFamily="34" charset="-52"/>
              </a:defRPr>
            </a:lvl1pPr>
          </a:lstStyle>
          <a:p>
            <a:r>
              <a:rPr lang="ru-RU" dirty="0" err="1"/>
              <a:t>зразок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220" y="429386"/>
            <a:ext cx="1444755" cy="722377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 hasCustomPrompt="1"/>
          </p:nvPr>
        </p:nvSpPr>
        <p:spPr>
          <a:xfrm>
            <a:off x="4785962" y="1728872"/>
            <a:ext cx="4856747" cy="4351338"/>
          </a:xfrm>
        </p:spPr>
        <p:txBody>
          <a:bodyPr/>
          <a:lstStyle>
            <a:lvl2pPr marL="457200" indent="0">
              <a:buNone/>
              <a:defRPr>
                <a:latin typeface="Futura PT Book" panose="020B0502020204020303" pitchFamily="34" charset="-52"/>
              </a:defRPr>
            </a:lvl2pPr>
          </a:lstStyle>
          <a:p>
            <a:pPr lvl="1"/>
            <a:r>
              <a:rPr lang="ru-RU" dirty="0"/>
              <a:t>текст 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0" hasCustomPrompt="1"/>
          </p:nvPr>
        </p:nvSpPr>
        <p:spPr>
          <a:xfrm>
            <a:off x="511948" y="3401260"/>
            <a:ext cx="3183752" cy="3183690"/>
          </a:xfrm>
        </p:spPr>
        <p:txBody>
          <a:bodyPr/>
          <a:lstStyle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utura PT Book" panose="020B0502020204020303" pitchFamily="34" charset="-52"/>
              </a:defRPr>
            </a:lvl2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dirty="0"/>
              <a:t>об’єкт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4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2AE4-B16F-4209-B8AE-3280A924DB9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236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2AE4-B16F-4209-B8AE-3280A924DB9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090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2AE4-B16F-4209-B8AE-3280A924DB9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587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2AE4-B16F-4209-B8AE-3280A924DB9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283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2AE4-B16F-4209-B8AE-3280A924DB9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323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20.xml"/><Relationship Id="rId12" Type="http://schemas.openxmlformats.org/officeDocument/2006/relationships/vmlDrawing" Target="../drawings/vmlDrawing1.vml"/><Relationship Id="rId17" Type="http://schemas.openxmlformats.org/officeDocument/2006/relationships/tags" Target="../tags/tag5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29" Type="http://schemas.openxmlformats.org/officeDocument/2006/relationships/tags" Target="../tags/tag17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24" Type="http://schemas.openxmlformats.org/officeDocument/2006/relationships/tags" Target="../tags/tag12.xml"/><Relationship Id="rId32" Type="http://schemas.openxmlformats.org/officeDocument/2006/relationships/image" Target="../media/image3.jpeg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28" Type="http://schemas.openxmlformats.org/officeDocument/2006/relationships/tags" Target="../tags/tag16.xml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7.xml"/><Relationship Id="rId31" Type="http://schemas.openxmlformats.org/officeDocument/2006/relationships/image" Target="../media/image2.emf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2.xml"/><Relationship Id="rId22" Type="http://schemas.openxmlformats.org/officeDocument/2006/relationships/tags" Target="../tags/tag10.xml"/><Relationship Id="rId27" Type="http://schemas.openxmlformats.org/officeDocument/2006/relationships/tags" Target="../tags/tag15.xml"/><Relationship Id="rId30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2AE4-B16F-4209-B8AE-3280A924DB9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560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think-cell Slide" r:id="rId30" imgW="360" imgH="360" progId="TCLayout.ActiveDocument.1">
                  <p:embed/>
                </p:oleObj>
              </mc:Choice>
              <mc:Fallback>
                <p:oleObj name="think-cell Slide" r:id="rId30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4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2176" b="0" i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 rot="16200000" flipV="1">
            <a:off x="6051503" y="382141"/>
            <a:ext cx="75124" cy="12205873"/>
          </a:xfrm>
          <a:prstGeom prst="rect">
            <a:avLst/>
          </a:prstGeom>
          <a:solidFill>
            <a:srgbClr val="E1D80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 rot="16200000" flipV="1">
            <a:off x="6051503" y="308818"/>
            <a:ext cx="75124" cy="12205873"/>
          </a:xfrm>
          <a:prstGeom prst="rect">
            <a:avLst/>
          </a:prstGeom>
          <a:solidFill>
            <a:srgbClr val="004F3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8" name="Рисунок 11" descr="oschad-01.jpg"/>
          <p:cNvPicPr/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5205" y="6209231"/>
            <a:ext cx="825075" cy="4907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61987" y="234866"/>
            <a:ext cx="11725484" cy="4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rtl="0" latinLnBrk="0"/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3"/>
            <a:ext cx="655629" cy="16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rtlCol="0">
            <a:spAutoFit/>
          </a:bodyPr>
          <a:lstStyle/>
          <a:p>
            <a:pPr rtl="0"/>
            <a:r>
              <a:rPr lang="uk" sz="1067" cap="all" noProof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631584"/>
            <a:ext cx="11725484" cy="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rtl="0">
              <a:defRPr lang="x-none"/>
            </a:pPr>
            <a:r>
              <a:rPr lang="uk" sz="2133" noProof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gray">
          <a:xfrm>
            <a:off x="161986" y="6160129"/>
            <a:ext cx="10295705" cy="625213"/>
            <a:chOff x="75" y="3763"/>
            <a:chExt cx="4767" cy="386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75" y="3763"/>
              <a:ext cx="4767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rtlCol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18530" indent="-118530" rtl="0">
                <a:defRPr lang="x-none"/>
              </a:pPr>
              <a:r>
                <a:rPr lang="uk" sz="1067" noProof="0">
                  <a:solidFill>
                    <a:schemeClr val="accent6"/>
                  </a:solidFill>
                  <a:latin typeface="+mn-lt"/>
                  <a:ea typeface="+mn-ea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75" y="4048"/>
              <a:ext cx="4767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pPr marL="690016" indent="-690016" defTabSz="1218026" rtl="0">
                <a:tabLst/>
              </a:pPr>
              <a:r>
                <a:rPr lang="uk" sz="1067" noProof="0">
                  <a:solidFill>
                    <a:schemeClr val="accent6"/>
                  </a:solidFill>
                  <a:latin typeface="+mn-lt"/>
                  <a:ea typeface="+mn-ea"/>
                </a:rPr>
                <a:t>SOURCE : Source</a:t>
              </a:r>
              <a:endParaRPr lang="en-US" sz="1067" baseline="0" noProof="0" dirty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71626" y="2615195"/>
            <a:ext cx="5801188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rtl="0" latinLnBrk="0"/>
            <a:r>
              <a:rPr lang="uk"/>
              <a:t>Click to edit Master text styles</a:t>
            </a:r>
          </a:p>
          <a:p>
            <a:pPr lvl="1" rtl="0" latinLnBrk="0"/>
            <a:r>
              <a:rPr lang="uk"/>
              <a:t>Second level</a:t>
            </a:r>
          </a:p>
          <a:p>
            <a:pPr lvl="2" rtl="0" latinLnBrk="0"/>
            <a:r>
              <a:rPr lang="uk"/>
              <a:t>Third level</a:t>
            </a:r>
          </a:p>
          <a:p>
            <a:pPr lvl="3" rtl="0" latinLnBrk="0"/>
            <a:r>
              <a:rPr lang="uk"/>
              <a:t>Fourth level</a:t>
            </a:r>
          </a:p>
          <a:p>
            <a:pPr lvl="4" rtl="0" latinLnBrk="0"/>
            <a:r>
              <a:rPr lang="uk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371623" y="1750367"/>
            <a:ext cx="5801188" cy="675436"/>
            <a:chOff x="915" y="613"/>
            <a:chExt cx="2686" cy="417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613"/>
              <a:ext cx="2686" cy="41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rtlCol="0" anchor="b">
              <a:spAutoFit/>
            </a:bodyPr>
            <a:lstStyle/>
            <a:p>
              <a:pPr rtl="0"/>
              <a:r>
                <a:rPr lang="uk" sz="2133" b="1" noProof="0">
                  <a:latin typeface="+mn-lt"/>
                  <a:ea typeface="+mn-ea"/>
                </a:rPr>
                <a:t>Title</a:t>
              </a:r>
            </a:p>
            <a:p>
              <a:pPr rtl="0"/>
              <a:r>
                <a:rPr lang="uk" sz="2133" noProof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61" name="Slide Number"/>
          <p:cNvSpPr txBox="1">
            <a:spLocks/>
          </p:cNvSpPr>
          <p:nvPr/>
        </p:nvSpPr>
        <p:spPr bwMode="gray">
          <a:xfrm>
            <a:off x="11722362" y="6621168"/>
            <a:ext cx="165109" cy="16421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 algn="r" rtl="0"/>
            <a:fld id="{42C328C1-A84F-4A39-A664-DBA00541A8C6}" type="slidenum">
              <a:rPr lang="x-none" sz="1067" baseline="0" smtClean="0">
                <a:solidFill>
                  <a:schemeClr val="accent6"/>
                </a:solidFill>
              </a:rPr>
              <a:pPr lvl="0" algn="r" rtl="0"/>
              <a:t>‹№›</a:t>
            </a:fld>
            <a:endParaRPr lang="x-none" sz="1067" baseline="0">
              <a:solidFill>
                <a:schemeClr val="accent6"/>
              </a:solidFill>
            </a:endParaRPr>
          </a:p>
        </p:txBody>
      </p:sp>
      <p:grpSp>
        <p:nvGrpSpPr>
          <p:cNvPr id="60" name="McKSticker" hidden="1"/>
          <p:cNvGrpSpPr/>
          <p:nvPr/>
        </p:nvGrpSpPr>
        <p:grpSpPr bwMode="gray">
          <a:xfrm>
            <a:off x="11256357" y="290498"/>
            <a:ext cx="631113" cy="201082"/>
            <a:chOff x="8267440" y="285750"/>
            <a:chExt cx="473335" cy="150811"/>
          </a:xfrm>
        </p:grpSpPr>
        <p:sp>
          <p:nvSpPr>
            <p:cNvPr id="62" name="StickerRectangle"/>
            <p:cNvSpPr>
              <a:spLocks noChangeArrowheads="1"/>
            </p:cNvSpPr>
            <p:nvPr/>
          </p:nvSpPr>
          <p:spPr bwMode="gray">
            <a:xfrm>
              <a:off x="8273964" y="285750"/>
              <a:ext cx="466811" cy="1439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 rtlCol="0">
              <a:spAutoFit/>
            </a:bodyPr>
            <a:lstStyle/>
            <a:p>
              <a:pPr algn="r" defTabSz="1193770" rtl="0">
                <a:buClr>
                  <a:srgbClr val="002960"/>
                </a:buClr>
              </a:pPr>
              <a:r>
                <a:rPr lang="uk" sz="1067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63" name="AutoShape 31"/>
            <p:cNvCxnSpPr>
              <a:cxnSpLocks noChangeShapeType="1"/>
              <a:stCxn id="62" idx="2"/>
              <a:endCxn id="62" idx="4"/>
            </p:cNvCxnSpPr>
            <p:nvPr/>
          </p:nvCxnSpPr>
          <p:spPr bwMode="gray">
            <a:xfrm>
              <a:off x="8267440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32"/>
            <p:cNvCxnSpPr>
              <a:cxnSpLocks noChangeShapeType="1"/>
              <a:stCxn id="62" idx="4"/>
              <a:endCxn id="62" idx="6"/>
            </p:cNvCxnSpPr>
            <p:nvPr/>
          </p:nvCxnSpPr>
          <p:spPr bwMode="gray">
            <a:xfrm>
              <a:off x="8267440" y="436561"/>
              <a:ext cx="47333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5" name="LegendBoxes" hidden="1"/>
          <p:cNvGrpSpPr/>
          <p:nvPr/>
        </p:nvGrpSpPr>
        <p:grpSpPr bwMode="gray">
          <a:xfrm>
            <a:off x="10869128" y="290498"/>
            <a:ext cx="1021545" cy="1329956"/>
            <a:chOff x="7835905" y="279400"/>
            <a:chExt cx="766159" cy="997467"/>
          </a:xfrm>
        </p:grpSpPr>
        <p:sp>
          <p:nvSpPr>
            <p:cNvPr id="66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x-none" sz="2400" baseline="0">
                <a:latin typeface="+mn-lt"/>
                <a:ea typeface="+mn-ea"/>
              </a:endParaRPr>
            </a:p>
          </p:txBody>
        </p:sp>
        <p:sp>
          <p:nvSpPr>
            <p:cNvPr id="67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x-none" sz="2400" baseline="0">
                <a:latin typeface="+mn-lt"/>
                <a:ea typeface="+mn-ea"/>
              </a:endParaRPr>
            </a:p>
          </p:txBody>
        </p:sp>
        <p:sp>
          <p:nvSpPr>
            <p:cNvPr id="68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x-none" sz="2400" baseline="0">
                <a:latin typeface="+mn-lt"/>
                <a:ea typeface="+mn-ea"/>
              </a:endParaRPr>
            </a:p>
          </p:txBody>
        </p:sp>
        <p:sp>
          <p:nvSpPr>
            <p:cNvPr id="69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x-none" sz="2400" baseline="0">
                <a:latin typeface="+mn-lt"/>
                <a:ea typeface="+mn-ea"/>
              </a:endParaRPr>
            </a:p>
          </p:txBody>
        </p:sp>
        <p:sp>
          <p:nvSpPr>
            <p:cNvPr id="70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51215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defTabSz="1193770" rtl="0">
                <a:buClr>
                  <a:schemeClr val="tx2"/>
                </a:buClr>
              </a:pPr>
              <a:r>
                <a:rPr lang="uk" sz="160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1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51215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defTabSz="1193770" rtl="0">
                <a:buClr>
                  <a:schemeClr val="tx2"/>
                </a:buClr>
              </a:pPr>
              <a:r>
                <a:rPr lang="uk" sz="160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2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51215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defTabSz="1193770" rtl="0">
                <a:buClr>
                  <a:schemeClr val="tx2"/>
                </a:buClr>
              </a:pPr>
              <a:r>
                <a:rPr lang="uk" sz="160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3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51215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defTabSz="1193770" rtl="0">
                <a:buClr>
                  <a:schemeClr val="tx2"/>
                </a:buClr>
              </a:pPr>
              <a:r>
                <a:rPr lang="uk" sz="160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74" name="LegendLines" hidden="1"/>
          <p:cNvGrpSpPr/>
          <p:nvPr/>
        </p:nvGrpSpPr>
        <p:grpSpPr bwMode="gray">
          <a:xfrm>
            <a:off x="10458717" y="290498"/>
            <a:ext cx="1432178" cy="974356"/>
            <a:chOff x="7540629" y="279400"/>
            <a:chExt cx="1074134" cy="730767"/>
          </a:xfrm>
        </p:grpSpPr>
        <p:sp>
          <p:nvSpPr>
            <p:cNvPr id="75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x-none" sz="2400" baseline="0">
                <a:latin typeface="+mn-lt"/>
                <a:ea typeface="+mn-ea"/>
              </a:endParaRPr>
            </a:p>
          </p:txBody>
        </p:sp>
        <p:sp>
          <p:nvSpPr>
            <p:cNvPr id="76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x-none" sz="2400" baseline="0">
                <a:latin typeface="+mn-lt"/>
                <a:ea typeface="+mn-ea"/>
              </a:endParaRPr>
            </a:p>
          </p:txBody>
        </p:sp>
        <p:sp>
          <p:nvSpPr>
            <p:cNvPr id="77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x-none" sz="2400" baseline="0">
                <a:latin typeface="+mn-lt"/>
                <a:ea typeface="+mn-ea"/>
              </a:endParaRPr>
            </a:p>
          </p:txBody>
        </p:sp>
        <p:sp>
          <p:nvSpPr>
            <p:cNvPr id="78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51215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defTabSz="1193770" rtl="0">
                <a:buClr>
                  <a:schemeClr val="tx2"/>
                </a:buClr>
              </a:pPr>
              <a:r>
                <a:rPr lang="uk" sz="160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79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51215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defTabSz="1193770" rtl="0">
                <a:buClr>
                  <a:schemeClr val="tx2"/>
                </a:buClr>
              </a:pPr>
              <a:r>
                <a:rPr lang="uk" sz="160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80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51215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defTabSz="1193770" rtl="0">
                <a:buClr>
                  <a:schemeClr val="tx2"/>
                </a:buClr>
              </a:pPr>
              <a:r>
                <a:rPr lang="uk" sz="1600">
                  <a:latin typeface="+mn-lt"/>
                  <a:ea typeface="+mn-ea"/>
                </a:rPr>
                <a:t>Legend</a:t>
              </a:r>
            </a:p>
          </p:txBody>
        </p:sp>
      </p:grpSp>
      <p:grpSp>
        <p:nvGrpSpPr>
          <p:cNvPr id="81" name="LegendMoons" hidden="1"/>
          <p:cNvGrpSpPr/>
          <p:nvPr/>
        </p:nvGrpSpPr>
        <p:grpSpPr bwMode="gray">
          <a:xfrm>
            <a:off x="10780228" y="290497"/>
            <a:ext cx="1110445" cy="1742021"/>
            <a:chOff x="7769225" y="250825"/>
            <a:chExt cx="832834" cy="1306516"/>
          </a:xfrm>
        </p:grpSpPr>
        <p:grpSp>
          <p:nvGrpSpPr>
            <p:cNvPr id="82" name="MoonLegend1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100" name="Oval 38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pPr rtl="0"/>
                <a:endParaRPr lang="x-none" sz="2400" baseline="0">
                  <a:latin typeface="+mn-lt"/>
                  <a:ea typeface="+mn-ea"/>
                </a:endParaRPr>
              </a:p>
            </p:txBody>
          </p:sp>
          <p:sp>
            <p:nvSpPr>
              <p:cNvPr id="101" name="Arc 39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pPr rtl="0"/>
                <a:endParaRPr lang="x-none" sz="2400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83" name="MoonLegend2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98" name="Oval 41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pPr rtl="0"/>
                <a:endParaRPr lang="x-none" sz="2400" baseline="0">
                  <a:latin typeface="+mn-lt"/>
                  <a:ea typeface="+mn-ea"/>
                </a:endParaRPr>
              </a:p>
            </p:txBody>
          </p:sp>
          <p:sp>
            <p:nvSpPr>
              <p:cNvPr id="99" name="Arc 42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pPr rtl="0"/>
                <a:endParaRPr lang="x-none" sz="2400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84" name="MoonLegend4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96" name="Oval 47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pPr rtl="0"/>
                <a:endParaRPr lang="x-none" sz="2400" baseline="0">
                  <a:latin typeface="+mn-lt"/>
                  <a:ea typeface="+mn-ea"/>
                </a:endParaRPr>
              </a:p>
            </p:txBody>
          </p:sp>
          <p:sp>
            <p:nvSpPr>
              <p:cNvPr id="97" name="Arc 48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pPr rtl="0"/>
                <a:endParaRPr lang="x-none" sz="2400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85" name="MoonLegend5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94" name="Oval 50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pPr rtl="0"/>
                <a:endParaRPr lang="x-none" sz="2400" baseline="0">
                  <a:latin typeface="+mn-lt"/>
                  <a:ea typeface="+mn-ea"/>
                </a:endParaRPr>
              </a:p>
            </p:txBody>
          </p:sp>
          <p:sp>
            <p:nvSpPr>
              <p:cNvPr id="95" name="Oval 51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pPr rtl="0"/>
                <a:endParaRPr lang="x-none" sz="2400" baseline="0">
                  <a:latin typeface="+mn-lt"/>
                  <a:ea typeface="+mn-ea"/>
                </a:endParaRPr>
              </a:p>
            </p:txBody>
          </p:sp>
        </p:grpSp>
        <p:grpSp>
          <p:nvGrpSpPr>
            <p:cNvPr id="86" name="MoonLegend3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92" name="Oval 47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pPr rtl="0"/>
                <a:endParaRPr lang="x-none" sz="2400" baseline="0">
                  <a:latin typeface="+mn-lt"/>
                  <a:ea typeface="+mn-ea"/>
                </a:endParaRPr>
              </a:p>
            </p:txBody>
          </p:sp>
          <p:sp>
            <p:nvSpPr>
              <p:cNvPr id="93" name="Arc 4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pPr rtl="0"/>
                <a:endParaRPr lang="x-none" sz="2400" baseline="0">
                  <a:latin typeface="+mn-lt"/>
                  <a:ea typeface="+mn-ea"/>
                </a:endParaRPr>
              </a:p>
            </p:txBody>
          </p:sp>
        </p:grpSp>
        <p:sp>
          <p:nvSpPr>
            <p:cNvPr id="87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51215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defTabSz="1193770" rtl="0">
                <a:buClr>
                  <a:schemeClr val="tx2"/>
                </a:buClr>
              </a:pPr>
              <a:r>
                <a:rPr lang="uk" sz="160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88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51215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defTabSz="1193770" rtl="0">
                <a:buClr>
                  <a:schemeClr val="tx2"/>
                </a:buClr>
              </a:pPr>
              <a:r>
                <a:rPr lang="uk" sz="160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89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51215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defTabSz="1193770" rtl="0">
                <a:buClr>
                  <a:schemeClr val="tx2"/>
                </a:buClr>
              </a:pPr>
              <a:r>
                <a:rPr lang="uk" sz="160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90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51215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defTabSz="1193770" rtl="0">
                <a:buClr>
                  <a:schemeClr val="tx2"/>
                </a:buClr>
              </a:pPr>
              <a:r>
                <a:rPr lang="uk" sz="1600">
                  <a:latin typeface="+mn-lt"/>
                  <a:ea typeface="+mn-ea"/>
                </a:rPr>
                <a:t>Legend</a:t>
              </a:r>
            </a:p>
          </p:txBody>
        </p:sp>
        <p:sp>
          <p:nvSpPr>
            <p:cNvPr id="91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51215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>
              <a:spAutoFit/>
            </a:bodyPr>
            <a:lstStyle/>
            <a:p>
              <a:pPr defTabSz="1193770" rtl="0">
                <a:buClr>
                  <a:schemeClr val="tx2"/>
                </a:buClr>
              </a:pPr>
              <a:r>
                <a:rPr lang="uk" sz="1600">
                  <a:latin typeface="+mn-lt"/>
                  <a:ea typeface="+mn-ea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42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hdr="0" ftr="0" dt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667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2133" baseline="0">
          <a:solidFill>
            <a:schemeClr val="tx1"/>
          </a:solidFill>
          <a:latin typeface="+mn-lt"/>
          <a:ea typeface="+mn-ea"/>
          <a:cs typeface="+mn-cs"/>
        </a:defRPr>
      </a:lvl1pPr>
      <a:lvl2pPr marL="256026" indent="-25602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2133" baseline="0">
          <a:solidFill>
            <a:schemeClr val="tx1"/>
          </a:solidFill>
          <a:latin typeface="+mn-lt"/>
        </a:defRPr>
      </a:lvl2pPr>
      <a:lvl3pPr marL="609585" indent="-35355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2133" baseline="0">
          <a:solidFill>
            <a:schemeClr val="tx1"/>
          </a:solidFill>
          <a:latin typeface="+mn-lt"/>
        </a:defRPr>
      </a:lvl3pPr>
      <a:lvl4pPr marL="835774" indent="-20725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2133" baseline="0">
          <a:solidFill>
            <a:schemeClr val="tx1"/>
          </a:solidFill>
          <a:latin typeface="+mn-lt"/>
        </a:defRPr>
      </a:lvl4pPr>
      <a:lvl5pPr marL="999719" indent="-170684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33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43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4" r:id="rId10"/>
    <p:sldLayoutId id="2147483685" r:id="rId11"/>
    <p:sldLayoutId id="2147483686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B9BD-58B0-493E-9ED5-FDA9E1E3EBDA}" type="datetimeFigureOut">
              <a:rPr lang="ru-RU" smtClean="0"/>
              <a:t>12.07.2023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93106-B565-44D5-93AC-F33305BE50E1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90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28.xml"/><Relationship Id="rId7" Type="http://schemas.openxmlformats.org/officeDocument/2006/relationships/oleObject" Target="../embeddings/oleObject10.bin"/><Relationship Id="rId2" Type="http://schemas.openxmlformats.org/officeDocument/2006/relationships/tags" Target="../tags/tag27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0.png"/><Relationship Id="rId4" Type="http://schemas.openxmlformats.org/officeDocument/2006/relationships/tags" Target="../tags/tag29.xml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29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19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9.png"/><Relationship Id="rId18" Type="http://schemas.openxmlformats.org/officeDocument/2006/relationships/image" Target="../media/image70.png"/><Relationship Id="rId3" Type="http://schemas.openxmlformats.org/officeDocument/2006/relationships/image" Target="../media/image56.png"/><Relationship Id="rId21" Type="http://schemas.openxmlformats.org/officeDocument/2006/relationships/image" Target="../media/image19.png"/><Relationship Id="rId7" Type="http://schemas.openxmlformats.org/officeDocument/2006/relationships/image" Target="../media/image52.png"/><Relationship Id="rId12" Type="http://schemas.openxmlformats.org/officeDocument/2006/relationships/image" Target="../media/image68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5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3.png"/><Relationship Id="rId11" Type="http://schemas.openxmlformats.org/officeDocument/2006/relationships/image" Target="../media/image54.png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10" Type="http://schemas.openxmlformats.org/officeDocument/2006/relationships/image" Target="../media/image57.png"/><Relationship Id="rId19" Type="http://schemas.openxmlformats.org/officeDocument/2006/relationships/image" Target="../media/image51.png"/><Relationship Id="rId4" Type="http://schemas.openxmlformats.org/officeDocument/2006/relationships/image" Target="../media/image66.jpeg"/><Relationship Id="rId9" Type="http://schemas.openxmlformats.org/officeDocument/2006/relationships/image" Target="../media/image59.png"/><Relationship Id="rId1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7.png"/><Relationship Id="rId1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58.png"/><Relationship Id="rId12" Type="http://schemas.openxmlformats.org/officeDocument/2006/relationships/image" Target="../media/image56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6.jpeg"/><Relationship Id="rId11" Type="http://schemas.openxmlformats.org/officeDocument/2006/relationships/image" Target="../media/image55.png"/><Relationship Id="rId5" Type="http://schemas.openxmlformats.org/officeDocument/2006/relationships/image" Target="../media/image52.png"/><Relationship Id="rId15" Type="http://schemas.openxmlformats.org/officeDocument/2006/relationships/image" Target="../media/image57.png"/><Relationship Id="rId10" Type="http://schemas.openxmlformats.org/officeDocument/2006/relationships/image" Target="../media/image54.png"/><Relationship Id="rId19" Type="http://schemas.openxmlformats.org/officeDocument/2006/relationships/image" Target="../media/image19.png"/><Relationship Id="rId4" Type="http://schemas.openxmlformats.org/officeDocument/2006/relationships/image" Target="../media/image51.png"/><Relationship Id="rId9" Type="http://schemas.openxmlformats.org/officeDocument/2006/relationships/image" Target="../media/image72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74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5" Type="http://schemas.openxmlformats.org/officeDocument/2006/relationships/image" Target="../media/image75.png"/><Relationship Id="rId10" Type="http://schemas.openxmlformats.org/officeDocument/2006/relationships/image" Target="../media/image69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microsoft.com/office/2018/10/relationships/comments" Target="../comments/modernComment_115_8C48A7DB.xml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jpeg"/><Relationship Id="rId15" Type="http://schemas.openxmlformats.org/officeDocument/2006/relationships/image" Target="../media/image75.png"/><Relationship Id="rId10" Type="http://schemas.openxmlformats.org/officeDocument/2006/relationships/image" Target="../media/image83.png"/><Relationship Id="rId4" Type="http://schemas.openxmlformats.org/officeDocument/2006/relationships/image" Target="../media/image77.jpe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3.png"/><Relationship Id="rId12" Type="http://schemas.openxmlformats.org/officeDocument/2006/relationships/image" Target="../media/image15.sv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29.png"/><Relationship Id="rId4" Type="http://schemas.openxmlformats.org/officeDocument/2006/relationships/image" Target="../media/image4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https://oschadbusiness.com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"/>
          <p:cNvSpPr/>
          <p:nvPr/>
        </p:nvSpPr>
        <p:spPr>
          <a:xfrm>
            <a:off x="0" y="-8377"/>
            <a:ext cx="12192000" cy="892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E341D02-BD96-4C24-B728-AE905E332D1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think-cell Slide" r:id="rId7" imgW="526" imgH="526" progId="TCLayout.ActiveDocument.1">
                  <p:embed/>
                </p:oleObj>
              </mc:Choice>
              <mc:Fallback>
                <p:oleObj name="think-cell Slide" r:id="rId7" imgW="526" imgH="5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E341D02-BD96-4C24-B728-AE905E332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кут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A6E1EB67-7E7E-4833-8B84-2CDCB9D6D48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13F1655-8EED-725C-47C4-44371E617C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1956" y="115596"/>
            <a:ext cx="1743312" cy="674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0AF28A-DB33-2F41-6589-90310CAA62ED}"/>
              </a:ext>
            </a:extLst>
          </p:cNvPr>
          <p:cNvSpPr txBox="1"/>
          <p:nvPr/>
        </p:nvSpPr>
        <p:spPr>
          <a:xfrm>
            <a:off x="345440" y="618744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липень 2023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701CAE-07CE-49F7-033F-FE1487EF2F45}"/>
              </a:ext>
            </a:extLst>
          </p:cNvPr>
          <p:cNvSpPr/>
          <p:nvPr/>
        </p:nvSpPr>
        <p:spPr>
          <a:xfrm>
            <a:off x="422223" y="4409162"/>
            <a:ext cx="413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ea typeface="Helvetica Light"/>
                <a:cs typeface="Helvetica Light"/>
              </a:rPr>
              <a:t>ПРАЦЮЄМО НА ВІДБУДОВУ УКРАЇНИ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C19E51-EE94-2966-B5D9-B6BCAF18EF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0720" y="1188720"/>
            <a:ext cx="6122473" cy="540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A3111AD-5349-E0A7-30A0-234DC53CE6F4}"/>
              </a:ext>
            </a:extLst>
          </p:cNvPr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751" y="179831"/>
            <a:ext cx="1156107" cy="546360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6FC3561-B344-7633-5EB6-EFF82BF0FC71}"/>
              </a:ext>
            </a:extLst>
          </p:cNvPr>
          <p:cNvSpPr/>
          <p:nvPr/>
        </p:nvSpPr>
        <p:spPr>
          <a:xfrm>
            <a:off x="422223" y="1369916"/>
            <a:ext cx="6060843" cy="236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300"/>
              </a:spcAft>
            </a:pPr>
            <a:r>
              <a:rPr lang="uk-UA" sz="48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ОЩАДБАНК</a:t>
            </a:r>
            <a:r>
              <a:rPr lang="en-US" sz="4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41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надійний партнер </a:t>
            </a:r>
          </a:p>
        </p:txBody>
      </p:sp>
    </p:spTree>
    <p:extLst>
      <p:ext uri="{BB962C8B-B14F-4D97-AF65-F5344CB8AC3E}">
        <p14:creationId xmlns:p14="http://schemas.microsoft.com/office/powerpoint/2010/main" val="35996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"/>
          <p:cNvSpPr/>
          <p:nvPr/>
        </p:nvSpPr>
        <p:spPr>
          <a:xfrm>
            <a:off x="0" y="-72339"/>
            <a:ext cx="12192000" cy="886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98" y="-64256"/>
            <a:ext cx="871975" cy="804610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012" y="91367"/>
            <a:ext cx="696746" cy="62884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316501"/>
            <a:ext cx="430138" cy="432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4" y="4642226"/>
            <a:ext cx="432000" cy="432000"/>
          </a:xfrm>
          <a:prstGeom prst="rect">
            <a:avLst/>
          </a:prstGeom>
        </p:spPr>
      </p:pic>
      <p:sp>
        <p:nvSpPr>
          <p:cNvPr id="91" name="Прямоугольник 10"/>
          <p:cNvSpPr/>
          <p:nvPr/>
        </p:nvSpPr>
        <p:spPr>
          <a:xfrm>
            <a:off x="840756" y="1836237"/>
            <a:ext cx="510228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 тис. грн.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створити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робоче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місце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від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250 тис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грн.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створити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робочих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місця</a:t>
            </a:r>
            <a:endParaRPr kumimoji="0" lang="uk-UA" sz="1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*грант, який надається одному отримувачу, визначається відповідно до його запиту, але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менше 50 тис. грн.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Прямоугольник 12"/>
          <p:cNvSpPr/>
          <p:nvPr/>
        </p:nvSpPr>
        <p:spPr>
          <a:xfrm>
            <a:off x="842823" y="2579888"/>
            <a:ext cx="5253841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покриття таких витрат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як: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придбання меблів, обладнання (крім транспортних засобів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необхідного для провадження господарської діяльності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закупівля </a:t>
            </a: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ліцензійного програмного забезпечення, тварин, сировини, матеріалів, товарів та послуг, пов’язаних з виробництвом продукції/ наданням послуг (якщо такі витрати становлять </a:t>
            </a:r>
            <a:r>
              <a:rPr kumimoji="0" lang="uk-UA" sz="1050" b="0" i="0" u="sng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більше </a:t>
            </a:r>
            <a:r>
              <a:rPr kumimoji="0" lang="uk-UA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</a:t>
            </a:r>
            <a:r>
              <a:rPr kumimoji="0" lang="en-US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uk-UA" sz="105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розміру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гранту)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послуги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маркетингу та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реклами (якщо така послуга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становить </a:t>
            </a:r>
            <a:r>
              <a:rPr kumimoji="0" lang="ru-RU" sz="1050" b="0" i="0" u="sng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</a:t>
            </a:r>
            <a:r>
              <a:rPr kumimoji="0" lang="uk-UA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більше</a:t>
            </a:r>
            <a:r>
              <a:rPr kumimoji="0" lang="ru-RU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</a:t>
            </a:r>
            <a:r>
              <a:rPr kumimoji="0" lang="en-US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ru-RU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розміру гранту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uk-UA" sz="10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орендна плата за нежитлове приміщення </a:t>
            </a: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(якщо такі витрати становлять </a:t>
            </a:r>
            <a:r>
              <a:rPr kumimoji="0" lang="uk-UA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більше 25 %</a:t>
            </a:r>
            <a:r>
              <a:rPr kumimoji="0" lang="uk-UA" sz="105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розміру гранту)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орендна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плата за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обладнання (якщо така орендна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плата становить </a:t>
            </a:r>
            <a:r>
              <a:rPr kumimoji="0" lang="ru-RU" sz="1050" b="0" i="0" u="sng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</a:t>
            </a:r>
            <a:r>
              <a:rPr kumimoji="0" lang="uk-UA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більше</a:t>
            </a:r>
            <a:r>
              <a:rPr kumimoji="0" lang="ru-RU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50" b="0" i="0" u="sng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</a:t>
            </a:r>
            <a:r>
              <a:rPr kumimoji="0" lang="en-US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розміру гранту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);</a:t>
            </a:r>
            <a:endParaRPr kumimoji="0" lang="uk-UA" sz="10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лізинг </a:t>
            </a: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обладнання (крім автомобілів, мотоциклів та інших  транспортних засобів особистого користування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використання у підприємницькій діяльності прав інших суб’єктів господарювання (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комерційна концесія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uk-U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836307"/>
            <a:ext cx="432000" cy="432000"/>
          </a:xfrm>
          <a:prstGeom prst="rect">
            <a:avLst/>
          </a:prstGeom>
        </p:spPr>
      </p:pic>
      <p:sp>
        <p:nvSpPr>
          <p:cNvPr id="102" name="Прямоугольник 51"/>
          <p:cNvSpPr/>
          <p:nvPr/>
        </p:nvSpPr>
        <p:spPr>
          <a:xfrm>
            <a:off x="10092072" y="5160232"/>
            <a:ext cx="1950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Держава перераховує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розміру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гранту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Прямоугольник 52"/>
          <p:cNvSpPr/>
          <p:nvPr/>
        </p:nvSpPr>
        <p:spPr>
          <a:xfrm>
            <a:off x="6533941" y="5143723"/>
            <a:ext cx="3390046" cy="146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відкриває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рахунок в банку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 протязі 15 робочих днів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позитивного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рішення)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D4CD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Оплата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витрат, пов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язаних з реалізацією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проекту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проводиться уповноваженим банком на підставі рахунків-фактур та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договору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78" y="4696929"/>
            <a:ext cx="652929" cy="326464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34" y="4647133"/>
            <a:ext cx="430138" cy="432000"/>
          </a:xfrm>
          <a:prstGeom prst="rect">
            <a:avLst/>
          </a:prstGeom>
        </p:spPr>
      </p:pic>
      <p:cxnSp>
        <p:nvCxnSpPr>
          <p:cNvPr id="114" name="Прямая со стрелкой 63"/>
          <p:cNvCxnSpPr/>
          <p:nvPr/>
        </p:nvCxnSpPr>
        <p:spPr>
          <a:xfrm flipH="1">
            <a:off x="7300877" y="4767999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64"/>
          <p:cNvCxnSpPr/>
          <p:nvPr/>
        </p:nvCxnSpPr>
        <p:spPr>
          <a:xfrm flipV="1">
            <a:off x="7306926" y="4931340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65"/>
          <p:cNvCxnSpPr/>
          <p:nvPr/>
        </p:nvCxnSpPr>
        <p:spPr>
          <a:xfrm flipH="1">
            <a:off x="9519003" y="4858226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Рисунок 1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0" y="4412613"/>
            <a:ext cx="252000" cy="252000"/>
          </a:xfrm>
          <a:prstGeom prst="rect">
            <a:avLst/>
          </a:prstGeom>
        </p:spPr>
      </p:pic>
      <p:cxnSp>
        <p:nvCxnSpPr>
          <p:cNvPr id="124" name="Прямая соединительная линия 89"/>
          <p:cNvCxnSpPr/>
          <p:nvPr/>
        </p:nvCxnSpPr>
        <p:spPr>
          <a:xfrm>
            <a:off x="6107596" y="1424522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90"/>
          <p:cNvCxnSpPr/>
          <p:nvPr/>
        </p:nvCxnSpPr>
        <p:spPr>
          <a:xfrm flipV="1">
            <a:off x="6384644" y="4259604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66"/>
          <p:cNvSpPr/>
          <p:nvPr/>
        </p:nvSpPr>
        <p:spPr>
          <a:xfrm>
            <a:off x="8626766" y="109480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51B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Процес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C51B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8" name="Скругленный прямоугольник 67"/>
          <p:cNvSpPr/>
          <p:nvPr/>
        </p:nvSpPr>
        <p:spPr>
          <a:xfrm>
            <a:off x="2202054" y="86984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Умови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3" name="Прямоугольник 47"/>
          <p:cNvSpPr/>
          <p:nvPr/>
        </p:nvSpPr>
        <p:spPr>
          <a:xfrm>
            <a:off x="284844" y="5669147"/>
            <a:ext cx="5822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гранту не повинен перевищувати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місяців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нові робочі місця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залежно від суми гранту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провадити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підприємницьку діяльність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отримання гранту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протягом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не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менше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років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бюджету податки та збори протягом не менше 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років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59"/>
          <p:cNvSpPr/>
          <p:nvPr/>
        </p:nvSpPr>
        <p:spPr>
          <a:xfrm>
            <a:off x="1997648" y="5330689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Вимоги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31" y="1392619"/>
            <a:ext cx="430138" cy="432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99" y="1396689"/>
            <a:ext cx="430138" cy="432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9" y="1424522"/>
            <a:ext cx="375164" cy="375164"/>
          </a:xfrm>
          <a:prstGeom prst="rect">
            <a:avLst/>
          </a:prstGeom>
        </p:spPr>
      </p:pic>
      <p:sp>
        <p:nvSpPr>
          <p:cNvPr id="72" name="Прямоугольник 48"/>
          <p:cNvSpPr/>
          <p:nvPr/>
        </p:nvSpPr>
        <p:spPr>
          <a:xfrm>
            <a:off x="10334423" y="1835516"/>
            <a:ext cx="1758341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 </a:t>
            </a:r>
            <a:b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4CD00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49"/>
          <p:cNvSpPr/>
          <p:nvPr/>
        </p:nvSpPr>
        <p:spPr>
          <a:xfrm>
            <a:off x="6717137" y="3462677"/>
            <a:ext cx="252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РЦЗ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ДЦЗ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50"/>
          <p:cNvSpPr/>
          <p:nvPr/>
        </p:nvSpPr>
        <p:spPr>
          <a:xfrm>
            <a:off x="9554565" y="3437213"/>
            <a:ext cx="255226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Співбесіда з РЦЗ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ДЦЗ приймає рішення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 надання гранту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діб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4CD00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94" y="1898704"/>
            <a:ext cx="652929" cy="32646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52" y="3080874"/>
            <a:ext cx="652929" cy="326464"/>
          </a:xfrm>
          <a:prstGeom prst="rect">
            <a:avLst/>
          </a:prstGeom>
        </p:spPr>
      </p:pic>
      <p:cxnSp>
        <p:nvCxnSpPr>
          <p:cNvPr id="98" name="Соединительная линия уступом 59"/>
          <p:cNvCxnSpPr>
            <a:stCxn id="67" idx="3"/>
            <a:endCxn id="87" idx="0"/>
          </p:cNvCxnSpPr>
          <p:nvPr/>
        </p:nvCxnSpPr>
        <p:spPr>
          <a:xfrm>
            <a:off x="8211469" y="1608619"/>
            <a:ext cx="1796490" cy="29008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60"/>
          <p:cNvCxnSpPr>
            <a:stCxn id="87" idx="2"/>
          </p:cNvCxnSpPr>
          <p:nvPr/>
        </p:nvCxnSpPr>
        <p:spPr>
          <a:xfrm flipH="1">
            <a:off x="10007958" y="2225168"/>
            <a:ext cx="1" cy="81695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61"/>
          <p:cNvCxnSpPr>
            <a:stCxn id="60" idx="1"/>
            <a:endCxn id="89" idx="3"/>
          </p:cNvCxnSpPr>
          <p:nvPr/>
        </p:nvCxnSpPr>
        <p:spPr>
          <a:xfrm flipH="1" flipV="1">
            <a:off x="8434781" y="3244106"/>
            <a:ext cx="1319268" cy="11954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Рисунок 13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78" y="1411390"/>
            <a:ext cx="252000" cy="252000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18" y="3012265"/>
            <a:ext cx="425349" cy="425349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53" y="3005213"/>
            <a:ext cx="430138" cy="432000"/>
          </a:xfrm>
          <a:prstGeom prst="rect">
            <a:avLst/>
          </a:prstGeom>
        </p:spPr>
      </p:pic>
      <p:sp>
        <p:nvSpPr>
          <p:cNvPr id="62" name="Прямоугольник 4"/>
          <p:cNvSpPr/>
          <p:nvPr/>
        </p:nvSpPr>
        <p:spPr>
          <a:xfrm>
            <a:off x="869342" y="1180966"/>
            <a:ext cx="1637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фізичні особи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юридичні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особи </a:t>
            </a:r>
            <a:endParaRPr kumimoji="0" lang="uk-UA" sz="1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або ФОП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Прямоугольник 41"/>
          <p:cNvSpPr/>
          <p:nvPr/>
        </p:nvSpPr>
        <p:spPr>
          <a:xfrm>
            <a:off x="6720550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5"/>
          <p:cNvSpPr/>
          <p:nvPr/>
        </p:nvSpPr>
        <p:spPr>
          <a:xfrm>
            <a:off x="6768723" y="2373166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180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marL="0" marR="0" lvl="0" indent="-180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Бізнес-план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0510" y="94010"/>
            <a:ext cx="6061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«єРобота</a:t>
            </a:r>
            <a:r>
              <a:rPr kumimoji="0" lang="uk-UA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: СВОЯ СПРАВА</a:t>
            </a: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»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37" y="20475"/>
            <a:ext cx="766744" cy="73382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49" y="3001472"/>
            <a:ext cx="513965" cy="509176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73" y="1279542"/>
            <a:ext cx="432000" cy="432000"/>
          </a:xfrm>
          <a:prstGeom prst="rect">
            <a:avLst/>
          </a:prstGeom>
        </p:spPr>
      </p:pic>
      <p:sp>
        <p:nvSpPr>
          <p:cNvPr id="70" name="Прямоугольник 6"/>
          <p:cNvSpPr/>
          <p:nvPr/>
        </p:nvSpPr>
        <p:spPr>
          <a:xfrm>
            <a:off x="3161377" y="1341277"/>
            <a:ext cx="2192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творення робочих місць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22136" y="2556403"/>
            <a:ext cx="432000" cy="432000"/>
          </a:xfrm>
          <a:prstGeom prst="rect">
            <a:avLst/>
          </a:prstGeom>
        </p:spPr>
      </p:pic>
      <p:sp>
        <p:nvSpPr>
          <p:cNvPr id="75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13F1655-8EED-725C-47C4-44371E617C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00693" y="104651"/>
            <a:ext cx="1228057" cy="5952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D7E90E18-ABC5-A37E-EA42-7826C0D0032C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044" y="162560"/>
            <a:ext cx="940720" cy="5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1"/>
          <p:cNvSpPr/>
          <p:nvPr/>
        </p:nvSpPr>
        <p:spPr>
          <a:xfrm>
            <a:off x="0" y="-135182"/>
            <a:ext cx="12192000" cy="886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52" y="-14733"/>
            <a:ext cx="841903" cy="723361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87" y="70504"/>
            <a:ext cx="681236" cy="62583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173136"/>
            <a:ext cx="430138" cy="432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574" y="4417273"/>
            <a:ext cx="432000" cy="432000"/>
          </a:xfrm>
          <a:prstGeom prst="rect">
            <a:avLst/>
          </a:prstGeom>
        </p:spPr>
      </p:pic>
      <p:sp>
        <p:nvSpPr>
          <p:cNvPr id="91" name="Прямоугольник 10"/>
          <p:cNvSpPr/>
          <p:nvPr/>
        </p:nvSpPr>
        <p:spPr>
          <a:xfrm>
            <a:off x="686652" y="1646437"/>
            <a:ext cx="5255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тис. грн.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створити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робоче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місце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від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500 тис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грн.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створити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робочих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місця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ід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500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до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млн. грн.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створити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робочих місця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 з яких займуть ветерани або особи з інвалідністю внаслідок війни)</a:t>
            </a:r>
          </a:p>
        </p:txBody>
      </p:sp>
      <p:sp>
        <p:nvSpPr>
          <p:cNvPr id="92" name="Прямоугольник 12"/>
          <p:cNvSpPr/>
          <p:nvPr/>
        </p:nvSpPr>
        <p:spPr>
          <a:xfrm>
            <a:off x="680653" y="3215156"/>
            <a:ext cx="5416012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покриття таких витрат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як: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придбання меблів, обладнання, транспортних засобів (які будуть використовуватись в комерційних та виробничих цілях),  необхідних </a:t>
            </a: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провадження господарської діяльності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закупівля </a:t>
            </a: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ліцензійного програмного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забезпечення </a:t>
            </a: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(якщо такі витрати становлять </a:t>
            </a:r>
            <a:r>
              <a:rPr kumimoji="0" lang="uk-UA" sz="1050" b="0" i="0" u="sng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більше </a:t>
            </a:r>
            <a:r>
              <a:rPr kumimoji="0" lang="uk-UA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 </a:t>
            </a:r>
            <a:r>
              <a:rPr kumimoji="0" lang="en-US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uk-UA" sz="105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розміру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гранту)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акупівля свійських тварин, птиці та бджіл, молодняка тварин та птиці, саджанців, посівного матеріалу, сировини, матеріалів, товарів та послуг, пов'язаних з реалізацією бізнес-плану (сумарно </a:t>
            </a:r>
            <a:r>
              <a:rPr kumimoji="0" lang="uk-UA" sz="1050" b="0" i="0" u="sng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більше </a:t>
            </a:r>
            <a:r>
              <a:rPr kumimoji="0" lang="uk-UA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70 %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розміру гранту)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послуги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маркетингу та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реклами (</a:t>
            </a:r>
            <a:r>
              <a:rPr kumimoji="0" lang="ru-RU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</a:t>
            </a:r>
            <a:r>
              <a:rPr kumimoji="0" lang="uk-UA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більше</a:t>
            </a:r>
            <a:r>
              <a:rPr kumimoji="0" lang="ru-RU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</a:t>
            </a:r>
            <a:r>
              <a:rPr kumimoji="0" lang="en-US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ru-RU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розміру гранту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uk-UA" sz="10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орендна плата за нежитлове приміщення (</a:t>
            </a:r>
            <a:r>
              <a:rPr kumimoji="0" lang="uk-UA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більше 25 %</a:t>
            </a:r>
            <a:r>
              <a:rPr kumimoji="0" lang="uk-UA" sz="105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розміру гранту)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орендна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плата за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обладнання (</a:t>
            </a:r>
            <a:r>
              <a:rPr kumimoji="0" lang="ru-RU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</a:t>
            </a:r>
            <a:r>
              <a:rPr kumimoji="0" lang="uk-UA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більше</a:t>
            </a:r>
            <a:r>
              <a:rPr kumimoji="0" lang="ru-RU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050" b="0" i="0" u="sng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</a:t>
            </a:r>
            <a:r>
              <a:rPr kumimoji="0" lang="en-US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розміру гранту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);</a:t>
            </a:r>
            <a:endParaRPr kumimoji="0" lang="uk-UA" sz="10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лізинг обладнання, крім </a:t>
            </a:r>
            <a:r>
              <a:rPr kumimoji="0" lang="uk-UA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автомобілів, мотоциклів та інших  транспортних засобів особистого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користування (</a:t>
            </a:r>
            <a:r>
              <a:rPr kumimoji="0" lang="uk-UA" sz="1050" b="0" i="0" u="sng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</a:t>
            </a:r>
            <a:r>
              <a:rPr kumimoji="0" lang="uk-UA" sz="1050" b="0" i="0" u="sng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більше 50 %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розміру гранту)</a:t>
            </a: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використання у підприємницькій діяльності прав інших суб’єктів господарювання (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комерційна концесія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uk-UA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755832"/>
            <a:ext cx="432000" cy="432000"/>
          </a:xfrm>
          <a:prstGeom prst="rect">
            <a:avLst/>
          </a:prstGeom>
        </p:spPr>
      </p:pic>
      <p:sp>
        <p:nvSpPr>
          <p:cNvPr id="102" name="Прямоугольник 51"/>
          <p:cNvSpPr/>
          <p:nvPr/>
        </p:nvSpPr>
        <p:spPr>
          <a:xfrm>
            <a:off x="10092072" y="4940438"/>
            <a:ext cx="1950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Держава перераховує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розмір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гранту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Прямоугольник 52"/>
          <p:cNvSpPr/>
          <p:nvPr/>
        </p:nvSpPr>
        <p:spPr>
          <a:xfrm>
            <a:off x="6516446" y="4841422"/>
            <a:ext cx="3439770" cy="196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 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відкриває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рахунок в банку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(на протязі 20 робочих днів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позитивного </a:t>
            </a:r>
            <a:r>
              <a:rPr kumimoji="0" lang="uk-UA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рішення)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Отримувач здійснює переказ не менше 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30% суми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власний рахунок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протягом 30 календарних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днів для грантів на суму 500 тис.грн. та 1 млн.грн.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D4CD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Оплата 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витрат, пов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язаних з реалізацією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проекту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проводиться уповноваженим банком на підставі рахунків-фактур та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договору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788" y="4467629"/>
            <a:ext cx="652929" cy="326464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63" y="4412613"/>
            <a:ext cx="430138" cy="432000"/>
          </a:xfrm>
          <a:prstGeom prst="rect">
            <a:avLst/>
          </a:prstGeom>
        </p:spPr>
      </p:pic>
      <p:cxnSp>
        <p:nvCxnSpPr>
          <p:cNvPr id="114" name="Прямая со стрелкой 63"/>
          <p:cNvCxnSpPr/>
          <p:nvPr/>
        </p:nvCxnSpPr>
        <p:spPr>
          <a:xfrm flipH="1">
            <a:off x="7295833" y="4572970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64"/>
          <p:cNvCxnSpPr/>
          <p:nvPr/>
        </p:nvCxnSpPr>
        <p:spPr>
          <a:xfrm flipV="1">
            <a:off x="7323462" y="4709931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65"/>
          <p:cNvCxnSpPr/>
          <p:nvPr/>
        </p:nvCxnSpPr>
        <p:spPr>
          <a:xfrm flipH="1">
            <a:off x="9467972" y="4651763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Рисунок 1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0" y="4412613"/>
            <a:ext cx="252000" cy="252000"/>
          </a:xfrm>
          <a:prstGeom prst="rect">
            <a:avLst/>
          </a:prstGeom>
        </p:spPr>
      </p:pic>
      <p:cxnSp>
        <p:nvCxnSpPr>
          <p:cNvPr id="124" name="Прямая соединительная линия 89"/>
          <p:cNvCxnSpPr/>
          <p:nvPr/>
        </p:nvCxnSpPr>
        <p:spPr>
          <a:xfrm>
            <a:off x="6107596" y="1424522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90"/>
          <p:cNvCxnSpPr/>
          <p:nvPr/>
        </p:nvCxnSpPr>
        <p:spPr>
          <a:xfrm flipV="1">
            <a:off x="6384644" y="4310152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66"/>
          <p:cNvSpPr/>
          <p:nvPr/>
        </p:nvSpPr>
        <p:spPr>
          <a:xfrm>
            <a:off x="8413877" y="812970"/>
            <a:ext cx="1756283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51B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Процес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C51B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8" name="Скругленный прямоугольник 67"/>
          <p:cNvSpPr/>
          <p:nvPr/>
        </p:nvSpPr>
        <p:spPr>
          <a:xfrm>
            <a:off x="2247715" y="809084"/>
            <a:ext cx="1785805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Умови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3" name="Прямоугольник 47"/>
          <p:cNvSpPr/>
          <p:nvPr/>
        </p:nvSpPr>
        <p:spPr>
          <a:xfrm>
            <a:off x="223998" y="6112279"/>
            <a:ext cx="58835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гранту не повинен перевищувати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місяців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нові робочі місця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залежно від суми гранту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бюджету податки та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збори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59"/>
          <p:cNvSpPr/>
          <p:nvPr/>
        </p:nvSpPr>
        <p:spPr>
          <a:xfrm>
            <a:off x="2398549" y="5779982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Вимоги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31" y="1392619"/>
            <a:ext cx="430138" cy="432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99" y="1396689"/>
            <a:ext cx="430138" cy="432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9" y="1424522"/>
            <a:ext cx="375164" cy="375164"/>
          </a:xfrm>
          <a:prstGeom prst="rect">
            <a:avLst/>
          </a:prstGeom>
        </p:spPr>
      </p:pic>
      <p:sp>
        <p:nvSpPr>
          <p:cNvPr id="72" name="Прямоугольник 48"/>
          <p:cNvSpPr/>
          <p:nvPr/>
        </p:nvSpPr>
        <p:spPr>
          <a:xfrm>
            <a:off x="10334423" y="1835516"/>
            <a:ext cx="1758341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 </a:t>
            </a:r>
            <a:b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4CD00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49"/>
          <p:cNvSpPr/>
          <p:nvPr/>
        </p:nvSpPr>
        <p:spPr>
          <a:xfrm>
            <a:off x="6717137" y="3462677"/>
            <a:ext cx="252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РЦЗ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ДЦЗ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50"/>
          <p:cNvSpPr/>
          <p:nvPr/>
        </p:nvSpPr>
        <p:spPr>
          <a:xfrm>
            <a:off x="9554565" y="3437213"/>
            <a:ext cx="25522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Співбесіда з РЦЗ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ДЦЗ приймає рішення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 надання гранту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протягом 15 робочих днів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4CD00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94" y="1898704"/>
            <a:ext cx="652929" cy="32646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52" y="3080874"/>
            <a:ext cx="652929" cy="326464"/>
          </a:xfrm>
          <a:prstGeom prst="rect">
            <a:avLst/>
          </a:prstGeom>
        </p:spPr>
      </p:pic>
      <p:cxnSp>
        <p:nvCxnSpPr>
          <p:cNvPr id="98" name="Соединительная линия уступом 59"/>
          <p:cNvCxnSpPr>
            <a:stCxn id="67" idx="3"/>
            <a:endCxn id="87" idx="0"/>
          </p:cNvCxnSpPr>
          <p:nvPr/>
        </p:nvCxnSpPr>
        <p:spPr>
          <a:xfrm>
            <a:off x="8211469" y="1608619"/>
            <a:ext cx="1796490" cy="29008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60"/>
          <p:cNvCxnSpPr>
            <a:stCxn id="87" idx="2"/>
          </p:cNvCxnSpPr>
          <p:nvPr/>
        </p:nvCxnSpPr>
        <p:spPr>
          <a:xfrm flipH="1">
            <a:off x="10007958" y="2225168"/>
            <a:ext cx="1" cy="81695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61"/>
          <p:cNvCxnSpPr>
            <a:stCxn id="60" idx="1"/>
            <a:endCxn id="89" idx="3"/>
          </p:cNvCxnSpPr>
          <p:nvPr/>
        </p:nvCxnSpPr>
        <p:spPr>
          <a:xfrm flipH="1" flipV="1">
            <a:off x="8434781" y="3244106"/>
            <a:ext cx="1319268" cy="11954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Рисунок 13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78" y="1411390"/>
            <a:ext cx="252000" cy="252000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18" y="3012265"/>
            <a:ext cx="425349" cy="425349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53" y="3005213"/>
            <a:ext cx="430138" cy="432000"/>
          </a:xfrm>
          <a:prstGeom prst="rect">
            <a:avLst/>
          </a:prstGeom>
        </p:spPr>
      </p:pic>
      <p:sp>
        <p:nvSpPr>
          <p:cNvPr id="62" name="Прямоугольник 4"/>
          <p:cNvSpPr/>
          <p:nvPr/>
        </p:nvSpPr>
        <p:spPr>
          <a:xfrm>
            <a:off x="686652" y="1139766"/>
            <a:ext cx="1790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фізичні особи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або ФОП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Прямоугольник 41"/>
          <p:cNvSpPr/>
          <p:nvPr/>
        </p:nvSpPr>
        <p:spPr>
          <a:xfrm>
            <a:off x="6720550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5"/>
          <p:cNvSpPr/>
          <p:nvPr/>
        </p:nvSpPr>
        <p:spPr>
          <a:xfrm>
            <a:off x="6768723" y="2373166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180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marL="0" marR="0" lvl="0" indent="-180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Бізнес-план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6310" y="124596"/>
            <a:ext cx="6061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«єРобота</a:t>
            </a:r>
            <a:r>
              <a:rPr kumimoji="0" lang="uk-UA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: </a:t>
            </a: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ВЕТЕРАН»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58" y="0"/>
            <a:ext cx="741430" cy="72702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49" y="3001472"/>
            <a:ext cx="513965" cy="509176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77" y="1183646"/>
            <a:ext cx="432000" cy="432000"/>
          </a:xfrm>
          <a:prstGeom prst="rect">
            <a:avLst/>
          </a:prstGeom>
        </p:spPr>
      </p:pic>
      <p:sp>
        <p:nvSpPr>
          <p:cNvPr id="70" name="Прямоугольник 6"/>
          <p:cNvSpPr/>
          <p:nvPr/>
        </p:nvSpPr>
        <p:spPr>
          <a:xfrm>
            <a:off x="3159693" y="1232598"/>
            <a:ext cx="2192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творення робочих місць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00480" y="3316490"/>
            <a:ext cx="432000" cy="432000"/>
          </a:xfrm>
          <a:prstGeom prst="rect">
            <a:avLst/>
          </a:prstGeom>
        </p:spPr>
      </p:pic>
      <p:sp>
        <p:nvSpPr>
          <p:cNvPr id="75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2" y="2485493"/>
            <a:ext cx="430138" cy="432000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680653" y="2425063"/>
            <a:ext cx="5261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ранти у розмірі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500 тис. грн.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млн. грн.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видаються на умовах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співфінансування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30% частка власних коштів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держава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810" y="124596"/>
            <a:ext cx="1049986" cy="55399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13F1655-8EED-725C-47C4-44371E617C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83559" y="70504"/>
            <a:ext cx="1286251" cy="6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1"/>
          <p:cNvSpPr/>
          <p:nvPr/>
        </p:nvSpPr>
        <p:spPr>
          <a:xfrm>
            <a:off x="0" y="-135182"/>
            <a:ext cx="12192000" cy="886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55565"/>
            <a:ext cx="6727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«єРобота</a:t>
            </a:r>
            <a:r>
              <a:rPr kumimoji="0" lang="uk-UA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: СВІЙ САД</a:t>
            </a:r>
            <a:r>
              <a:rPr kumimoji="0" lang="uk-U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37" y="1980415"/>
            <a:ext cx="652929" cy="32646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551075" y="5148476"/>
            <a:ext cx="3906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Отримувач відкриває рахунок 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банку</a:t>
            </a:r>
          </a:p>
          <a:p>
            <a:pPr marL="21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протязі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робочих днів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позитивного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рішення)</a:t>
            </a:r>
            <a:endParaRPr kumimoji="0" lang="uk-UA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Отримувач здійснює переказ не менше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суми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власний рахунок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протягом 30 календарних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днів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Оплата витрат, пов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язаних з реалізацією проекту,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67304" y="2399215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180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marL="0" marR="0" lvl="0" indent="-180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висаджування насаджень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6" b="44631"/>
          <a:stretch/>
        </p:blipFill>
        <p:spPr>
          <a:xfrm>
            <a:off x="9568501" y="3345368"/>
            <a:ext cx="1779762" cy="4147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57" y="1512990"/>
            <a:ext cx="430138" cy="432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25" y="1517060"/>
            <a:ext cx="430138" cy="432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35" y="1544893"/>
            <a:ext cx="375164" cy="3751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760" y="3235017"/>
            <a:ext cx="495902" cy="4959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304" y="3308752"/>
            <a:ext cx="430138" cy="432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69" y="3391084"/>
            <a:ext cx="652929" cy="326464"/>
          </a:xfrm>
          <a:prstGeom prst="rect">
            <a:avLst/>
          </a:prstGeom>
        </p:spPr>
      </p:pic>
      <p:cxnSp>
        <p:nvCxnSpPr>
          <p:cNvPr id="24" name="Соединительная линия уступом 23"/>
          <p:cNvCxnSpPr>
            <a:stCxn id="18" idx="3"/>
            <a:endCxn id="13" idx="0"/>
          </p:cNvCxnSpPr>
          <p:nvPr/>
        </p:nvCxnSpPr>
        <p:spPr>
          <a:xfrm>
            <a:off x="8196595" y="1728990"/>
            <a:ext cx="1793707" cy="25142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9993085" y="2345539"/>
            <a:ext cx="1" cy="999829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7" idx="1"/>
            <a:endCxn id="23" idx="3"/>
          </p:cNvCxnSpPr>
          <p:nvPr/>
        </p:nvCxnSpPr>
        <p:spPr>
          <a:xfrm flipH="1">
            <a:off x="8462398" y="3552719"/>
            <a:ext cx="1106103" cy="1597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376785" y="1569316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497723" y="4481551"/>
            <a:ext cx="5580810" cy="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03" y="1563076"/>
            <a:ext cx="252000" cy="252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90" y="4625702"/>
            <a:ext cx="252000" cy="252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0319549" y="1759348"/>
            <a:ext cx="18537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 </a:t>
            </a:r>
            <a:b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4CD00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73425" y="3794625"/>
            <a:ext cx="2528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Мінагрополітики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повідомляє про рішення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анк,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445408" y="3827415"/>
            <a:ext cx="2162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 про надання гранту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діб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4CD00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276" y="4596705"/>
            <a:ext cx="432000" cy="432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10" y="4651408"/>
            <a:ext cx="652929" cy="32646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66" y="4601612"/>
            <a:ext cx="430138" cy="432000"/>
          </a:xfrm>
          <a:prstGeom prst="rect">
            <a:avLst/>
          </a:prstGeom>
        </p:spPr>
      </p:pic>
      <p:cxnSp>
        <p:nvCxnSpPr>
          <p:cNvPr id="38" name="Прямая со стрелкой 37"/>
          <p:cNvCxnSpPr/>
          <p:nvPr/>
        </p:nvCxnSpPr>
        <p:spPr>
          <a:xfrm flipH="1">
            <a:off x="7379309" y="4741728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7385358" y="4905069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9578608" y="4817612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0238121" y="5143858"/>
            <a:ext cx="1921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Держава перераховує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суми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розміру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гранту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776534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6" y="2104296"/>
            <a:ext cx="432000" cy="43200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3204154" y="3416027"/>
            <a:ext cx="3158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30% частка власних коштів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держава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64693" y="2025721"/>
            <a:ext cx="5757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2117" y="1532808"/>
            <a:ext cx="1682328" cy="469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ридичні особи</a:t>
            </a:r>
          </a:p>
          <a:p>
            <a:pPr marL="0" marR="0" lvl="0" indent="0" algn="l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або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ФОП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52336" y="4644244"/>
            <a:ext cx="23328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реалізації проекту висадки не повинен перевищувати </a:t>
            </a:r>
            <a:r>
              <a:rPr kumimoji="0" lang="uk-UA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 місяців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нові робочі 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місця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провадити 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підприємницьку діяльність після закінчення проекту висадки насаджень протягом не менше </a:t>
            </a:r>
            <a:r>
              <a:rPr kumimoji="0" lang="uk-UA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kumimoji="0" lang="uk-UA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років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забезпечити новий сад, ягідник чи виноградник системою зрошення з водозабором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до 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бюджету 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податки 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збори протягом не менше </a:t>
            </a:r>
            <a:r>
              <a:rPr kumimoji="0" lang="uk-UA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років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52336" y="2188492"/>
            <a:ext cx="140135" cy="180000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4322771" y="2024789"/>
            <a:ext cx="6960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га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" y="1569316"/>
            <a:ext cx="430138" cy="432000"/>
          </a:xfrm>
          <a:prstGeom prst="rect">
            <a:avLst/>
          </a:prstGeom>
        </p:spPr>
      </p:pic>
      <p:sp>
        <p:nvSpPr>
          <p:cNvPr id="52" name="Скругленный прямоугольник 51"/>
          <p:cNvSpPr/>
          <p:nvPr/>
        </p:nvSpPr>
        <p:spPr>
          <a:xfrm>
            <a:off x="297069" y="2929637"/>
            <a:ext cx="5588603" cy="375874"/>
          </a:xfrm>
          <a:prstGeom prst="roundRect">
            <a:avLst>
              <a:gd name="adj" fmla="val 25035"/>
            </a:avLst>
          </a:prstGeom>
          <a:solidFill>
            <a:srgbClr val="D4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7505" y="2942473"/>
            <a:ext cx="5454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Співфінансування держави та фермера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:p14="http://schemas.microsoft.com/office/powerpoint/2010/main" val="3264841781"/>
              </p:ext>
            </p:extLst>
          </p:nvPr>
        </p:nvGraphicFramePr>
        <p:xfrm>
          <a:off x="50915" y="3711296"/>
          <a:ext cx="4441186" cy="316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56754" y="3831714"/>
            <a:ext cx="5186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*Граничні суми співфінансування на гектар, тис. грн.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594444" y="1061225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C51B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Процес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2C51B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080220" y="1058498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Умови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4" name="Прямоугольник 45"/>
          <p:cNvSpPr/>
          <p:nvPr/>
        </p:nvSpPr>
        <p:spPr>
          <a:xfrm>
            <a:off x="728043" y="2075964"/>
            <a:ext cx="2737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висадки та облаштування нового саду, ягіднику, винограднику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45" y="1548039"/>
            <a:ext cx="432000" cy="432000"/>
          </a:xfrm>
          <a:prstGeom prst="rect">
            <a:avLst/>
          </a:prstGeom>
        </p:spPr>
      </p:pic>
      <p:sp>
        <p:nvSpPr>
          <p:cNvPr id="67" name="Прямоугольник 6"/>
          <p:cNvSpPr/>
          <p:nvPr/>
        </p:nvSpPr>
        <p:spPr>
          <a:xfrm>
            <a:off x="3243948" y="1516464"/>
            <a:ext cx="3132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творення робочих місць постійно працюючих та сезонних працівників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Прямоугольник 44"/>
          <p:cNvSpPr/>
          <p:nvPr/>
        </p:nvSpPr>
        <p:spPr>
          <a:xfrm>
            <a:off x="728043" y="3474029"/>
            <a:ext cx="205365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більше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 грн.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02" y="3451210"/>
            <a:ext cx="432000" cy="43200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52686" y="3431406"/>
            <a:ext cx="432000" cy="432000"/>
          </a:xfrm>
          <a:prstGeom prst="rect">
            <a:avLst/>
          </a:prstGeom>
        </p:spPr>
      </p:pic>
      <p:sp>
        <p:nvSpPr>
          <p:cNvPr id="71" name="Скругленный прямоугольник 59"/>
          <p:cNvSpPr/>
          <p:nvPr/>
        </p:nvSpPr>
        <p:spPr>
          <a:xfrm>
            <a:off x="4344884" y="422913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Вимоги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2" name="Прямоугольник 56"/>
          <p:cNvSpPr/>
          <p:nvPr/>
        </p:nvSpPr>
        <p:spPr>
          <a:xfrm>
            <a:off x="0" y="2538950"/>
            <a:ext cx="63062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*право власності та/або користування землею не менше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років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98887" y="66173"/>
            <a:ext cx="1166177" cy="642133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59" y="15907"/>
            <a:ext cx="860902" cy="69365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42" y="55255"/>
            <a:ext cx="725119" cy="642133"/>
          </a:xfrm>
          <a:prstGeom prst="rect">
            <a:avLst/>
          </a:prstGeom>
        </p:spPr>
      </p:pic>
      <p:sp>
        <p:nvSpPr>
          <p:cNvPr id="62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443" y="85736"/>
            <a:ext cx="974051" cy="55399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13F1655-8EED-725C-47C4-44371E617C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64771" y="47453"/>
            <a:ext cx="1261672" cy="6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1"/>
          <p:cNvSpPr/>
          <p:nvPr/>
        </p:nvSpPr>
        <p:spPr>
          <a:xfrm>
            <a:off x="0" y="-72339"/>
            <a:ext cx="12192000" cy="886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344" y="59429"/>
            <a:ext cx="1212184" cy="67252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36" y="72476"/>
            <a:ext cx="813804" cy="640004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40" y="98574"/>
            <a:ext cx="668914" cy="652555"/>
          </a:xfrm>
          <a:prstGeom prst="rect">
            <a:avLst/>
          </a:prstGeom>
        </p:spPr>
      </p:pic>
      <p:sp>
        <p:nvSpPr>
          <p:cNvPr id="61" name="Прямоугольник 21"/>
          <p:cNvSpPr/>
          <p:nvPr/>
        </p:nvSpPr>
        <p:spPr>
          <a:xfrm>
            <a:off x="-12867" y="147853"/>
            <a:ext cx="61927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«єРобота</a:t>
            </a:r>
            <a:r>
              <a:rPr kumimoji="0" lang="uk-UA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: СВОЯ ТЕПЛИЦЯ»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3" name="Скругленный прямоугольник 70"/>
          <p:cNvSpPr/>
          <p:nvPr/>
        </p:nvSpPr>
        <p:spPr>
          <a:xfrm>
            <a:off x="156534" y="2707779"/>
            <a:ext cx="5588603" cy="441913"/>
          </a:xfrm>
          <a:prstGeom prst="roundRect">
            <a:avLst>
              <a:gd name="adj" fmla="val 25035"/>
            </a:avLst>
          </a:prstGeom>
          <a:solidFill>
            <a:srgbClr val="D4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6" b="44631"/>
          <a:stretch/>
        </p:blipFill>
        <p:spPr>
          <a:xfrm>
            <a:off x="9499403" y="3038822"/>
            <a:ext cx="1779762" cy="414701"/>
          </a:xfrm>
          <a:prstGeom prst="rect">
            <a:avLst/>
          </a:prstGeom>
        </p:spPr>
      </p:pic>
      <p:sp>
        <p:nvSpPr>
          <p:cNvPr id="75" name="Прямоугольник 26"/>
          <p:cNvSpPr/>
          <p:nvPr/>
        </p:nvSpPr>
        <p:spPr>
          <a:xfrm>
            <a:off x="2184954" y="1981674"/>
            <a:ext cx="112522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ід 0,4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до 2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га  </a:t>
            </a:r>
            <a:endParaRPr kumimoji="0" lang="uk-UA" sz="1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+/-20%</a:t>
            </a:r>
            <a:endParaRPr kumimoji="0" lang="ru-RU" sz="10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Прямоугольник 1"/>
          <p:cNvSpPr/>
          <p:nvPr/>
        </p:nvSpPr>
        <p:spPr>
          <a:xfrm>
            <a:off x="374698" y="2758577"/>
            <a:ext cx="5454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Співфінансування держави та фермера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Прямоугольник 7"/>
          <p:cNvSpPr/>
          <p:nvPr/>
        </p:nvSpPr>
        <p:spPr>
          <a:xfrm>
            <a:off x="277835" y="3218712"/>
            <a:ext cx="51799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На будівництво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1 000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модульних теплиць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59" y="1389321"/>
            <a:ext cx="430138" cy="43200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538451"/>
            <a:ext cx="430138" cy="43200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8" y="2079869"/>
            <a:ext cx="432000" cy="432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4" y="4642226"/>
            <a:ext cx="432000" cy="432000"/>
          </a:xfrm>
          <a:prstGeom prst="rect">
            <a:avLst/>
          </a:prstGeom>
        </p:spPr>
      </p:pic>
      <p:sp>
        <p:nvSpPr>
          <p:cNvPr id="84" name="Прямоугольник 3"/>
          <p:cNvSpPr/>
          <p:nvPr/>
        </p:nvSpPr>
        <p:spPr>
          <a:xfrm>
            <a:off x="708601" y="2065036"/>
            <a:ext cx="1466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 тепличний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модуль на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Прямоугольник 4"/>
          <p:cNvSpPr/>
          <p:nvPr/>
        </p:nvSpPr>
        <p:spPr>
          <a:xfrm>
            <a:off x="682725" y="1514888"/>
            <a:ext cx="1637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юридичні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особи </a:t>
            </a:r>
            <a:endParaRPr kumimoji="0" lang="uk-UA" sz="1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або ФОП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47" y="3870660"/>
            <a:ext cx="430138" cy="432000"/>
          </a:xfrm>
          <a:prstGeom prst="rect">
            <a:avLst/>
          </a:prstGeom>
        </p:spPr>
      </p:pic>
      <p:sp>
        <p:nvSpPr>
          <p:cNvPr id="91" name="Прямоугольник 10"/>
          <p:cNvSpPr/>
          <p:nvPr/>
        </p:nvSpPr>
        <p:spPr>
          <a:xfrm>
            <a:off x="581151" y="3554421"/>
            <a:ext cx="300766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Грант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70%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вартості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але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більше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грн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0,4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- 0,6 гектара -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млн.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0,8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- 1,2 гектара -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3,5 млн.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1,6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- 2,4 гектара -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млн.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Прямоугольник 12"/>
          <p:cNvSpPr/>
          <p:nvPr/>
        </p:nvSpPr>
        <p:spPr>
          <a:xfrm>
            <a:off x="4464804" y="3855827"/>
            <a:ext cx="1269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30%+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частка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власних коштів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1" y="3875826"/>
            <a:ext cx="432000" cy="43200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27" y="1393391"/>
            <a:ext cx="430138" cy="43200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37" y="1421224"/>
            <a:ext cx="375164" cy="375164"/>
          </a:xfrm>
          <a:prstGeom prst="rect">
            <a:avLst/>
          </a:prstGeom>
        </p:spPr>
      </p:pic>
      <p:sp>
        <p:nvSpPr>
          <p:cNvPr id="99" name="Прямоугольник 48"/>
          <p:cNvSpPr/>
          <p:nvPr/>
        </p:nvSpPr>
        <p:spPr>
          <a:xfrm>
            <a:off x="10250451" y="1832218"/>
            <a:ext cx="18829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 </a:t>
            </a:r>
            <a:b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4CD00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49"/>
          <p:cNvSpPr/>
          <p:nvPr/>
        </p:nvSpPr>
        <p:spPr>
          <a:xfrm>
            <a:off x="6633165" y="3487372"/>
            <a:ext cx="2528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Мінагрополітики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повідомляє про рішення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анк,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50"/>
          <p:cNvSpPr/>
          <p:nvPr/>
        </p:nvSpPr>
        <p:spPr>
          <a:xfrm>
            <a:off x="9310795" y="3433915"/>
            <a:ext cx="2162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 про надання гранту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діб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4CD00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51"/>
          <p:cNvSpPr/>
          <p:nvPr/>
        </p:nvSpPr>
        <p:spPr>
          <a:xfrm>
            <a:off x="10092072" y="5160232"/>
            <a:ext cx="1950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Держава перераховує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70%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суми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розміру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гранту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522" y="1895406"/>
            <a:ext cx="652929" cy="326464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62" y="2928471"/>
            <a:ext cx="495902" cy="495902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206" y="3002206"/>
            <a:ext cx="430138" cy="432000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71" y="3084538"/>
            <a:ext cx="652929" cy="326464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78" y="4696929"/>
            <a:ext cx="652929" cy="326464"/>
          </a:xfrm>
          <a:prstGeom prst="rect">
            <a:avLst/>
          </a:prstGeom>
        </p:spPr>
      </p:pic>
      <p:cxnSp>
        <p:nvCxnSpPr>
          <p:cNvPr id="110" name="Соединительная линия уступом 59"/>
          <p:cNvCxnSpPr>
            <a:stCxn id="79" idx="3"/>
            <a:endCxn id="104" idx="0"/>
          </p:cNvCxnSpPr>
          <p:nvPr/>
        </p:nvCxnSpPr>
        <p:spPr>
          <a:xfrm>
            <a:off x="8127497" y="1605321"/>
            <a:ext cx="1796490" cy="29008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60"/>
          <p:cNvCxnSpPr>
            <a:stCxn id="104" idx="2"/>
          </p:cNvCxnSpPr>
          <p:nvPr/>
        </p:nvCxnSpPr>
        <p:spPr>
          <a:xfrm flipH="1">
            <a:off x="9923986" y="2221870"/>
            <a:ext cx="1" cy="81695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61"/>
          <p:cNvCxnSpPr>
            <a:stCxn id="65" idx="1"/>
            <a:endCxn id="108" idx="3"/>
          </p:cNvCxnSpPr>
          <p:nvPr/>
        </p:nvCxnSpPr>
        <p:spPr>
          <a:xfrm flipH="1">
            <a:off x="8393300" y="3246173"/>
            <a:ext cx="1106103" cy="1597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Рисунок 1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34" y="4647133"/>
            <a:ext cx="430138" cy="432000"/>
          </a:xfrm>
          <a:prstGeom prst="rect">
            <a:avLst/>
          </a:prstGeom>
        </p:spPr>
      </p:pic>
      <p:cxnSp>
        <p:nvCxnSpPr>
          <p:cNvPr id="114" name="Прямая со стрелкой 63"/>
          <p:cNvCxnSpPr/>
          <p:nvPr/>
        </p:nvCxnSpPr>
        <p:spPr>
          <a:xfrm flipH="1">
            <a:off x="7300877" y="4767999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64"/>
          <p:cNvCxnSpPr/>
          <p:nvPr/>
        </p:nvCxnSpPr>
        <p:spPr>
          <a:xfrm flipV="1">
            <a:off x="7306926" y="4931340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65"/>
          <p:cNvCxnSpPr/>
          <p:nvPr/>
        </p:nvCxnSpPr>
        <p:spPr>
          <a:xfrm flipH="1">
            <a:off x="9519003" y="4858226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28" y="1395424"/>
            <a:ext cx="252000" cy="252000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0" y="4412613"/>
            <a:ext cx="252000" cy="252000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2661" y="3285857"/>
            <a:ext cx="140134" cy="180000"/>
          </a:xfrm>
          <a:prstGeom prst="rect">
            <a:avLst/>
          </a:prstGeom>
        </p:spPr>
      </p:pic>
      <p:cxnSp>
        <p:nvCxnSpPr>
          <p:cNvPr id="124" name="Прямая соединительная линия 89"/>
          <p:cNvCxnSpPr/>
          <p:nvPr/>
        </p:nvCxnSpPr>
        <p:spPr>
          <a:xfrm>
            <a:off x="6240312" y="1429378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90"/>
          <p:cNvCxnSpPr/>
          <p:nvPr/>
        </p:nvCxnSpPr>
        <p:spPr>
          <a:xfrm flipV="1">
            <a:off x="6384644" y="4259604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66"/>
          <p:cNvSpPr/>
          <p:nvPr/>
        </p:nvSpPr>
        <p:spPr>
          <a:xfrm>
            <a:off x="8626766" y="109480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1600" b="1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Процес</a:t>
            </a:r>
            <a:endParaRPr lang="ru-RU" sz="1600" b="1" dirty="0">
              <a:solidFill>
                <a:srgbClr val="70AD47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28" name="Скругленный прямоугольник 67"/>
          <p:cNvSpPr/>
          <p:nvPr/>
        </p:nvSpPr>
        <p:spPr>
          <a:xfrm>
            <a:off x="2202054" y="109179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Умови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9" name="Прямоугольник 41"/>
          <p:cNvSpPr/>
          <p:nvPr/>
        </p:nvSpPr>
        <p:spPr>
          <a:xfrm>
            <a:off x="6720550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56" y="1501492"/>
            <a:ext cx="432000" cy="432000"/>
          </a:xfrm>
          <a:prstGeom prst="rect">
            <a:avLst/>
          </a:prstGeom>
        </p:spPr>
      </p:pic>
      <p:sp>
        <p:nvSpPr>
          <p:cNvPr id="131" name="Прямоугольник 6"/>
          <p:cNvSpPr/>
          <p:nvPr/>
        </p:nvSpPr>
        <p:spPr>
          <a:xfrm>
            <a:off x="2974759" y="1563227"/>
            <a:ext cx="3132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творення робочих місць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Прямоугольник 56"/>
          <p:cNvSpPr/>
          <p:nvPr/>
        </p:nvSpPr>
        <p:spPr>
          <a:xfrm>
            <a:off x="2976658" y="2035746"/>
            <a:ext cx="3130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*право власності та/або користування землею не менше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років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15"/>
          <p:cNvSpPr/>
          <p:nvPr/>
        </p:nvSpPr>
        <p:spPr>
          <a:xfrm>
            <a:off x="6768723" y="2373166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180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marL="0" marR="0" lvl="0" indent="-180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типової теплиці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47"/>
          <p:cNvSpPr/>
          <p:nvPr/>
        </p:nvSpPr>
        <p:spPr>
          <a:xfrm>
            <a:off x="345936" y="5261685"/>
            <a:ext cx="54751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будівництва модульної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теплиці не повинен перевищувати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місяців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створити щонайменше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чоловік на 1 га нових робочих місць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забезпечити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модульну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теплицю джерелом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водозабору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зрошенням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провадити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підприємницьку діяльність після закінчення будівництва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протягом не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менше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років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сплачувати до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бюджету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податки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збори протягом не менше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років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Скругленный прямоугольник 59"/>
          <p:cNvSpPr/>
          <p:nvPr/>
        </p:nvSpPr>
        <p:spPr>
          <a:xfrm>
            <a:off x="2170569" y="488967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Вимоги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51075" y="5148476"/>
            <a:ext cx="3906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Отримувач відкриває рахунок 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банку</a:t>
            </a:r>
          </a:p>
          <a:p>
            <a:pPr marL="216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протязі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робочих днів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дня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отримання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позитивного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рішення)</a:t>
            </a:r>
            <a:endParaRPr kumimoji="0" lang="uk-UA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Отримувач здійснює переказ не менше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суми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власний рахунок </a:t>
            </a:r>
            <a: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протягом 30 календарних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днів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Оплата витрат, пов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язаних з реалізацією проекту,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126700"/>
            <a:ext cx="950218" cy="55399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13F1655-8EED-725C-47C4-44371E617CC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94008" y="99196"/>
            <a:ext cx="1261672" cy="6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1"/>
          <p:cNvSpPr/>
          <p:nvPr/>
        </p:nvSpPr>
        <p:spPr>
          <a:xfrm>
            <a:off x="0" y="-135182"/>
            <a:ext cx="12192000" cy="886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272" y="-61067"/>
            <a:ext cx="856523" cy="73846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25" y="-10160"/>
            <a:ext cx="740226" cy="685423"/>
          </a:xfrm>
          <a:prstGeom prst="rect">
            <a:avLst/>
          </a:prstGeom>
        </p:spPr>
      </p:pic>
      <p:sp>
        <p:nvSpPr>
          <p:cNvPr id="63" name="Скругленный прямоугольник 70"/>
          <p:cNvSpPr/>
          <p:nvPr/>
        </p:nvSpPr>
        <p:spPr>
          <a:xfrm>
            <a:off x="123299" y="2677956"/>
            <a:ext cx="5588603" cy="441913"/>
          </a:xfrm>
          <a:prstGeom prst="roundRect">
            <a:avLst>
              <a:gd name="adj" fmla="val 25035"/>
            </a:avLst>
          </a:prstGeom>
          <a:solidFill>
            <a:srgbClr val="D4C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Прямоугольник 1"/>
          <p:cNvSpPr/>
          <p:nvPr/>
        </p:nvSpPr>
        <p:spPr>
          <a:xfrm>
            <a:off x="220921" y="2727630"/>
            <a:ext cx="5454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Співфінансування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держави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Прямоугольник 7"/>
          <p:cNvSpPr/>
          <p:nvPr/>
        </p:nvSpPr>
        <p:spPr>
          <a:xfrm>
            <a:off x="277835" y="3218712"/>
            <a:ext cx="23826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Перші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1 000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грантів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Прямоугольник 11"/>
          <p:cNvSpPr/>
          <p:nvPr/>
        </p:nvSpPr>
        <p:spPr>
          <a:xfrm>
            <a:off x="258530" y="4744404"/>
            <a:ext cx="19751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Наступні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заявки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8" y="1538451"/>
            <a:ext cx="430138" cy="43200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844" y="4642226"/>
            <a:ext cx="432000" cy="432000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0" y="4227326"/>
            <a:ext cx="430138" cy="432000"/>
          </a:xfrm>
          <a:prstGeom prst="rect">
            <a:avLst/>
          </a:prstGeom>
        </p:spPr>
      </p:pic>
      <p:sp>
        <p:nvSpPr>
          <p:cNvPr id="91" name="Прямоугольник 10"/>
          <p:cNvSpPr/>
          <p:nvPr/>
        </p:nvSpPr>
        <p:spPr>
          <a:xfrm>
            <a:off x="617672" y="3671759"/>
            <a:ext cx="32172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Грант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70%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вартості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проекту,</a:t>
            </a:r>
            <a:b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але не більше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млн. грн.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Прямоугольник 12"/>
          <p:cNvSpPr/>
          <p:nvPr/>
        </p:nvSpPr>
        <p:spPr>
          <a:xfrm>
            <a:off x="616944" y="4227326"/>
            <a:ext cx="1983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%+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частка власних* чи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кредитних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коштів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1" y="3685530"/>
            <a:ext cx="432000" cy="432000"/>
          </a:xfrm>
          <a:prstGeom prst="rect">
            <a:avLst/>
          </a:prstGeom>
        </p:spPr>
      </p:pic>
      <p:sp>
        <p:nvSpPr>
          <p:cNvPr id="95" name="Прямоугольник 17"/>
          <p:cNvSpPr/>
          <p:nvPr/>
        </p:nvSpPr>
        <p:spPr>
          <a:xfrm>
            <a:off x="619487" y="5135048"/>
            <a:ext cx="23846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50%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вартості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проекту,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але не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більше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млн. грн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51"/>
          <p:cNvSpPr/>
          <p:nvPr/>
        </p:nvSpPr>
        <p:spPr>
          <a:xfrm>
            <a:off x="10092072" y="5160232"/>
            <a:ext cx="1950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Держава перераховує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70% або 50% суми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розміру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гранту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Прямоугольник 52"/>
          <p:cNvSpPr/>
          <p:nvPr/>
        </p:nvSpPr>
        <p:spPr>
          <a:xfrm>
            <a:off x="6533940" y="5143723"/>
            <a:ext cx="3836909" cy="2017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відкриває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рахунок в банку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протязі 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робочих 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днів з дня прийняття рішення)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Отримувач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вносить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або 50%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суми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необхідної для перерахування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протязі 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робочих 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днів з дня прийняття рішення)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Оплата витрат, пов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язаних з реалізацією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проекту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проводиться уповноваженим банком на підставі рахунків-фактур та договору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778" y="4696929"/>
            <a:ext cx="652929" cy="326464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534" y="4647133"/>
            <a:ext cx="430138" cy="432000"/>
          </a:xfrm>
          <a:prstGeom prst="rect">
            <a:avLst/>
          </a:prstGeom>
        </p:spPr>
      </p:pic>
      <p:cxnSp>
        <p:nvCxnSpPr>
          <p:cNvPr id="114" name="Прямая со стрелкой 63"/>
          <p:cNvCxnSpPr/>
          <p:nvPr/>
        </p:nvCxnSpPr>
        <p:spPr>
          <a:xfrm flipH="1">
            <a:off x="7300877" y="4767999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64"/>
          <p:cNvCxnSpPr/>
          <p:nvPr/>
        </p:nvCxnSpPr>
        <p:spPr>
          <a:xfrm flipV="1">
            <a:off x="7306926" y="4931340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65"/>
          <p:cNvCxnSpPr/>
          <p:nvPr/>
        </p:nvCxnSpPr>
        <p:spPr>
          <a:xfrm flipH="1">
            <a:off x="9519003" y="4858226"/>
            <a:ext cx="1248199" cy="19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Рисунок 1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0" y="4412613"/>
            <a:ext cx="252000" cy="252000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2661" y="3285857"/>
            <a:ext cx="140134" cy="18000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2661" y="4808292"/>
            <a:ext cx="140134" cy="180000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3" y="5881467"/>
            <a:ext cx="430138" cy="432000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1" y="5158710"/>
            <a:ext cx="432000" cy="432000"/>
          </a:xfrm>
          <a:prstGeom prst="rect">
            <a:avLst/>
          </a:prstGeom>
        </p:spPr>
      </p:pic>
      <p:sp>
        <p:nvSpPr>
          <p:cNvPr id="123" name="Прямоугольник 75"/>
          <p:cNvSpPr/>
          <p:nvPr/>
        </p:nvSpPr>
        <p:spPr>
          <a:xfrm>
            <a:off x="617471" y="5866634"/>
            <a:ext cx="2109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%+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частка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власних*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кредитних коштів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4" name="Прямая соединительная линия 89"/>
          <p:cNvCxnSpPr/>
          <p:nvPr/>
        </p:nvCxnSpPr>
        <p:spPr>
          <a:xfrm>
            <a:off x="6240312" y="1429378"/>
            <a:ext cx="0" cy="5211430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90"/>
          <p:cNvCxnSpPr/>
          <p:nvPr/>
        </p:nvCxnSpPr>
        <p:spPr>
          <a:xfrm flipV="1">
            <a:off x="6384644" y="4259604"/>
            <a:ext cx="5658060" cy="13771"/>
          </a:xfrm>
          <a:prstGeom prst="line">
            <a:avLst/>
          </a:prstGeom>
          <a:ln w="19050">
            <a:solidFill>
              <a:srgbClr val="D4CD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66"/>
          <p:cNvSpPr/>
          <p:nvPr/>
        </p:nvSpPr>
        <p:spPr>
          <a:xfrm>
            <a:off x="8626766" y="1094801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Процес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8" name="Скругленный прямоугольник 67"/>
          <p:cNvSpPr/>
          <p:nvPr/>
        </p:nvSpPr>
        <p:spPr>
          <a:xfrm>
            <a:off x="2202054" y="1091794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Умови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3" name="Прямоугольник 47"/>
          <p:cNvSpPr/>
          <p:nvPr/>
        </p:nvSpPr>
        <p:spPr>
          <a:xfrm>
            <a:off x="3016581" y="4463594"/>
            <a:ext cx="324132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строк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використання гранту не повинен перевищувати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місяців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часу отримання коштів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нових робочих місць згідно отриманої суми гранту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сплата протягом 3 років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 дня отримання гранту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податків, зборів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(обов’язкових платежів), єдиного внеску на загальнообов’язкове державне соціальне страхування до зведеного бюджету України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розмірі отриманого гранту</a:t>
            </a:r>
            <a:endParaRPr kumimoji="0" lang="uk-UA" sz="1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59"/>
          <p:cNvSpPr/>
          <p:nvPr/>
        </p:nvSpPr>
        <p:spPr>
          <a:xfrm>
            <a:off x="3486227" y="4016668"/>
            <a:ext cx="1825850" cy="319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Вимоги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4" name="Прямоугольник 21"/>
          <p:cNvSpPr/>
          <p:nvPr/>
        </p:nvSpPr>
        <p:spPr>
          <a:xfrm>
            <a:off x="29839" y="121265"/>
            <a:ext cx="61702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«єРобота</a:t>
            </a:r>
            <a:r>
              <a:rPr kumimoji="0" lang="uk-UA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: НОВИЙ РІВЕНЬ» 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31" y="1392619"/>
            <a:ext cx="430138" cy="432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99" y="1396689"/>
            <a:ext cx="430138" cy="43200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09" y="1424522"/>
            <a:ext cx="375164" cy="375164"/>
          </a:xfrm>
          <a:prstGeom prst="rect">
            <a:avLst/>
          </a:prstGeom>
        </p:spPr>
      </p:pic>
      <p:sp>
        <p:nvSpPr>
          <p:cNvPr id="72" name="Прямоугольник 48"/>
          <p:cNvSpPr/>
          <p:nvPr/>
        </p:nvSpPr>
        <p:spPr>
          <a:xfrm>
            <a:off x="10334423" y="1835516"/>
            <a:ext cx="1758341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Перевірка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 </a:t>
            </a:r>
            <a:b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Банком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5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4CD00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49"/>
          <p:cNvSpPr/>
          <p:nvPr/>
        </p:nvSpPr>
        <p:spPr>
          <a:xfrm>
            <a:off x="6717137" y="3434684"/>
            <a:ext cx="3010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Мінекономіки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про рішення 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 </a:t>
            </a: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повідомляє 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 рішення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отримувача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50"/>
          <p:cNvSpPr/>
          <p:nvPr/>
        </p:nvSpPr>
        <p:spPr>
          <a:xfrm>
            <a:off x="9554566" y="3437213"/>
            <a:ext cx="2162656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Рішення про надання гранту 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15 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діб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D4CD00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94" y="1898704"/>
            <a:ext cx="652929" cy="326464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591" y="3080874"/>
            <a:ext cx="652929" cy="326464"/>
          </a:xfrm>
          <a:prstGeom prst="rect">
            <a:avLst/>
          </a:prstGeom>
        </p:spPr>
      </p:pic>
      <p:cxnSp>
        <p:nvCxnSpPr>
          <p:cNvPr id="98" name="Соединительная линия уступом 59"/>
          <p:cNvCxnSpPr>
            <a:stCxn id="67" idx="3"/>
            <a:endCxn id="87" idx="0"/>
          </p:cNvCxnSpPr>
          <p:nvPr/>
        </p:nvCxnSpPr>
        <p:spPr>
          <a:xfrm>
            <a:off x="8211469" y="1608619"/>
            <a:ext cx="1796490" cy="290085"/>
          </a:xfrm>
          <a:prstGeom prst="bentConnector2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60"/>
          <p:cNvCxnSpPr>
            <a:stCxn id="87" idx="2"/>
          </p:cNvCxnSpPr>
          <p:nvPr/>
        </p:nvCxnSpPr>
        <p:spPr>
          <a:xfrm flipH="1">
            <a:off x="10007958" y="2225168"/>
            <a:ext cx="1" cy="816952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61"/>
          <p:cNvCxnSpPr>
            <a:endCxn id="89" idx="3"/>
          </p:cNvCxnSpPr>
          <p:nvPr/>
        </p:nvCxnSpPr>
        <p:spPr>
          <a:xfrm flipH="1" flipV="1">
            <a:off x="8145520" y="3244106"/>
            <a:ext cx="1581927" cy="3530"/>
          </a:xfrm>
          <a:prstGeom prst="straightConnector1">
            <a:avLst/>
          </a:prstGeom>
          <a:ln w="1905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Рисунок 13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78" y="1411390"/>
            <a:ext cx="252000" cy="252000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41" y="2879849"/>
            <a:ext cx="586008" cy="586008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94" y="3005213"/>
            <a:ext cx="430138" cy="432000"/>
          </a:xfrm>
          <a:prstGeom prst="rect">
            <a:avLst/>
          </a:prstGeom>
        </p:spPr>
      </p:pic>
      <p:sp>
        <p:nvSpPr>
          <p:cNvPr id="62" name="Прямоугольник 4"/>
          <p:cNvSpPr/>
          <p:nvPr/>
        </p:nvSpPr>
        <p:spPr>
          <a:xfrm>
            <a:off x="682725" y="1402916"/>
            <a:ext cx="1637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фізичні особи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юридичні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особи </a:t>
            </a:r>
            <a:endParaRPr kumimoji="0" lang="uk-UA" sz="1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або ФОП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7459" y="1529155"/>
            <a:ext cx="432000" cy="432000"/>
          </a:xfrm>
          <a:prstGeom prst="rect">
            <a:avLst/>
          </a:prstGeom>
        </p:spPr>
      </p:pic>
      <p:sp>
        <p:nvSpPr>
          <p:cNvPr id="96" name="Прямоугольник 56"/>
          <p:cNvSpPr/>
          <p:nvPr/>
        </p:nvSpPr>
        <p:spPr>
          <a:xfrm>
            <a:off x="2726577" y="1415476"/>
            <a:ext cx="334667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створення нових виробництв переробних підприємств або збільшення потужностей існуючих 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підприємств</a:t>
            </a:r>
            <a:endParaRPr kumimoji="0" lang="uk-UA" sz="11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придбання основних засобів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виробництва, в т.ч. яке підлягає держ. </a:t>
            </a:r>
            <a:r>
              <a:rPr kumimoji="0" lang="uk-UA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еєстрації як тз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доставка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 </a:t>
            </a:r>
            <a:r>
              <a:rPr kumimoji="0" lang="uk-UA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введення їх в експлуатацію</a:t>
            </a:r>
            <a:endParaRPr kumimoji="0" lang="uk-UA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41"/>
          <p:cNvSpPr/>
          <p:nvPr/>
        </p:nvSpPr>
        <p:spPr>
          <a:xfrm>
            <a:off x="6720550" y="1916666"/>
            <a:ext cx="141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особисто через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web-</a:t>
            </a: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Дія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5"/>
          <p:cNvSpPr/>
          <p:nvPr/>
        </p:nvSpPr>
        <p:spPr>
          <a:xfrm>
            <a:off x="6768723" y="2373166"/>
            <a:ext cx="315526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180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Заява</a:t>
            </a:r>
          </a:p>
          <a:p>
            <a:pPr marL="0" marR="0" lvl="0" indent="-180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Бізнес-план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 56"/>
          <p:cNvSpPr/>
          <p:nvPr/>
        </p:nvSpPr>
        <p:spPr>
          <a:xfrm>
            <a:off x="169123" y="6325997"/>
            <a:ext cx="40016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uk-UA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несок за рахунок власних коштів отримувача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(не кредитних) має становити </a:t>
            </a:r>
            <a:r>
              <a:rPr kumimoji="0" lang="uk-UA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менше 20% 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вартості проекту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56"/>
          <p:cNvSpPr/>
          <p:nvPr/>
        </p:nvSpPr>
        <p:spPr>
          <a:xfrm>
            <a:off x="9390717" y="6518458"/>
            <a:ext cx="270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грант </a:t>
            </a: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надається у безготівковому вигляді</a:t>
            </a:r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50" y="55484"/>
            <a:ext cx="985454" cy="55399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13F1655-8EED-725C-47C4-44371E617C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09640" y="40415"/>
            <a:ext cx="1347610" cy="6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1"/>
          <p:cNvSpPr/>
          <p:nvPr/>
        </p:nvSpPr>
        <p:spPr>
          <a:xfrm>
            <a:off x="0" y="-135182"/>
            <a:ext cx="12192000" cy="886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42B4747-80A0-45D7-90DA-DA05B80C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904" y="3656420"/>
            <a:ext cx="3634635" cy="2803371"/>
          </a:xfrm>
          <a:prstGeom prst="rect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7154E5-5E39-457C-9E59-8B6A03F6E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645" y="3650688"/>
            <a:ext cx="3634635" cy="2809103"/>
          </a:xfrm>
          <a:prstGeom prst="rect">
            <a:avLst/>
          </a:prstGeom>
          <a:ln w="15875">
            <a:solidFill>
              <a:srgbClr val="996633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1F8924-40E7-46AE-BE04-58F541CE6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72" y="3648270"/>
            <a:ext cx="4009289" cy="2811523"/>
          </a:xfrm>
          <a:prstGeom prst="rect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43908C92-6369-4C69-8C8F-8D3A7456EE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508" y="4071897"/>
            <a:ext cx="480106" cy="480106"/>
          </a:xfrm>
          <a:prstGeom prst="rect">
            <a:avLst/>
          </a:prstGeom>
          <a:effectLst/>
        </p:spPr>
      </p:pic>
      <p:sp>
        <p:nvSpPr>
          <p:cNvPr id="95" name="Скругленный прямоугольник 145">
            <a:extLst>
              <a:ext uri="{FF2B5EF4-FFF2-40B4-BE49-F238E27FC236}">
                <a16:creationId xmlns:a16="http://schemas.microsoft.com/office/drawing/2014/main" id="{16E9C22D-D832-4ED2-BF03-9F789941833D}"/>
              </a:ext>
            </a:extLst>
          </p:cNvPr>
          <p:cNvSpPr/>
          <p:nvPr/>
        </p:nvSpPr>
        <p:spPr>
          <a:xfrm>
            <a:off x="7779519" y="849119"/>
            <a:ext cx="4261215" cy="927330"/>
          </a:xfrm>
          <a:prstGeom prst="roundRect">
            <a:avLst>
              <a:gd name="adj" fmla="val 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3" tIns="34293" rIns="34293" bIns="34293" rtlCol="0" anchor="ctr"/>
          <a:lstStyle/>
          <a:p>
            <a:pPr algn="just"/>
            <a:r>
              <a:rPr lang="uk-UA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Метою</a:t>
            </a:r>
            <a:r>
              <a:rPr lang="uk-UA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програми є підтримка відновлення та стійкості мікропідприємств у деокупованих та постраждалих від війни регіонах України шляхом надання підприємцям міні-грантів</a:t>
            </a:r>
            <a:r>
              <a:rPr lang="uk-UA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9594C1FD-FF0B-43D1-AF2E-EA42400D2252}"/>
              </a:ext>
            </a:extLst>
          </p:cNvPr>
          <p:cNvSpPr/>
          <p:nvPr/>
        </p:nvSpPr>
        <p:spPr>
          <a:xfrm>
            <a:off x="137505" y="846415"/>
            <a:ext cx="2743462" cy="2399345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3" tIns="0" rIns="34293" bIns="0" rtlCol="0" anchor="t"/>
          <a:lstStyle/>
          <a:p>
            <a:pPr algn="ctr">
              <a:lnSpc>
                <a:spcPct val="90000"/>
              </a:lnSpc>
            </a:pPr>
            <a:r>
              <a:rPr lang="uk-UA" sz="171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Програма</a:t>
            </a:r>
          </a:p>
          <a:p>
            <a:pPr algn="ctr">
              <a:lnSpc>
                <a:spcPct val="90000"/>
              </a:lnSpc>
            </a:pPr>
            <a:r>
              <a:rPr lang="uk-UA" sz="15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sz="15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EU4Business: </a:t>
            </a:r>
            <a:r>
              <a:rPr lang="uk-UA" sz="152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відновлення, конкурентоспроможність та інтернаціоналізація МСП»</a:t>
            </a:r>
            <a:endParaRPr lang="en-US" sz="1524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endParaRPr lang="uk-UA" sz="171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uk-UA" sz="171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</a:t>
            </a:r>
            <a:r>
              <a:rPr lang="uk-UA" sz="1334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 фінансової підтримки Уряду Німеччини та Європейського Союзу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B280ADF-0214-4EAA-AC5F-FF22684CDA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84" y="2495011"/>
            <a:ext cx="1302612" cy="444768"/>
          </a:xfrm>
          <a:prstGeom prst="rect">
            <a:avLst/>
          </a:prstGeom>
        </p:spPr>
      </p:pic>
      <p:pic>
        <p:nvPicPr>
          <p:cNvPr id="109" name="Рисунок 108" descr="Зображення, що містить знак&#10;&#10;Автоматично згенерований опис">
            <a:extLst>
              <a:ext uri="{FF2B5EF4-FFF2-40B4-BE49-F238E27FC236}">
                <a16:creationId xmlns:a16="http://schemas.microsoft.com/office/drawing/2014/main" id="{98633DB6-6289-4D07-B2A8-C499E2E2D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791" y="2281009"/>
            <a:ext cx="1262352" cy="812013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412CF6E-3EB3-4E5B-8320-10F57798FB76}"/>
              </a:ext>
            </a:extLst>
          </p:cNvPr>
          <p:cNvGrpSpPr/>
          <p:nvPr/>
        </p:nvGrpSpPr>
        <p:grpSpPr>
          <a:xfrm>
            <a:off x="3174961" y="832103"/>
            <a:ext cx="1714664" cy="514399"/>
            <a:chOff x="3261196" y="777076"/>
            <a:chExt cx="1800000" cy="540000"/>
          </a:xfrm>
          <a:noFill/>
        </p:grpSpPr>
        <p:sp>
          <p:nvSpPr>
            <p:cNvPr id="90" name="Скругленный прямоугольник 131">
              <a:extLst>
                <a:ext uri="{FF2B5EF4-FFF2-40B4-BE49-F238E27FC236}">
                  <a16:creationId xmlns:a16="http://schemas.microsoft.com/office/drawing/2014/main" id="{203A0D93-9164-4058-8DFB-870FB24A0654}"/>
                </a:ext>
              </a:extLst>
            </p:cNvPr>
            <p:cNvSpPr/>
            <p:nvPr/>
          </p:nvSpPr>
          <p:spPr>
            <a:xfrm>
              <a:off x="3261196" y="777076"/>
              <a:ext cx="1800000" cy="540000"/>
            </a:xfrm>
            <a:prstGeom prst="roundRect">
              <a:avLst>
                <a:gd name="adj" fmla="val 0"/>
              </a:avLst>
            </a:prstGeom>
            <a:grp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5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8326F0A7-7E44-4247-B215-610AD2C28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36229" y="808351"/>
              <a:ext cx="1656354" cy="468000"/>
            </a:xfrm>
            <a:prstGeom prst="rect">
              <a:avLst/>
            </a:prstGeom>
            <a:grpFill/>
          </p:spPr>
        </p:pic>
      </p:grp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19C6CA3F-22DD-487F-96BE-6818D039EB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635" y="4159715"/>
            <a:ext cx="480106" cy="480106"/>
          </a:xfrm>
          <a:prstGeom prst="rect">
            <a:avLst/>
          </a:prstGeom>
          <a:effectLst/>
        </p:spPr>
      </p:pic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222BFC4E-3438-474F-9158-B13318CC4AF1}"/>
              </a:ext>
            </a:extLst>
          </p:cNvPr>
          <p:cNvCxnSpPr>
            <a:cxnSpLocks/>
            <a:endCxn id="90" idx="1"/>
          </p:cNvCxnSpPr>
          <p:nvPr/>
        </p:nvCxnSpPr>
        <p:spPr>
          <a:xfrm>
            <a:off x="2851070" y="1084801"/>
            <a:ext cx="323890" cy="0"/>
          </a:xfrm>
          <a:prstGeom prst="straightConnector1">
            <a:avLst/>
          </a:prstGeom>
          <a:ln w="2222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F7F8BD87-62F9-46A2-AE4F-EBFE858B5D71}"/>
              </a:ext>
            </a:extLst>
          </p:cNvPr>
          <p:cNvSpPr/>
          <p:nvPr/>
        </p:nvSpPr>
        <p:spPr>
          <a:xfrm>
            <a:off x="4526647" y="5966192"/>
            <a:ext cx="3242533" cy="342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3" tIns="34293" rIns="34293" bIns="34293" rtlCol="0" anchor="ctr"/>
          <a:lstStyle/>
          <a:p>
            <a:pPr algn="ctr"/>
            <a:r>
              <a:rPr lang="uk-UA" sz="1715" b="1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Мікропідприємства з деокупованих регіонів України</a:t>
            </a:r>
            <a:endParaRPr lang="ru-RU" sz="1715" b="1" dirty="0">
              <a:solidFill>
                <a:srgbClr val="66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8F5EA6C6-F9D5-4EDB-AFB1-B0D9687BC4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03" y="4321604"/>
            <a:ext cx="480106" cy="480106"/>
          </a:xfrm>
          <a:prstGeom prst="rect">
            <a:avLst/>
          </a:prstGeom>
          <a:effectLst/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F5EA6C6-F9D5-4EDB-AFB1-B0D9687BC4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70" y="4787698"/>
            <a:ext cx="480106" cy="480106"/>
          </a:xfrm>
          <a:prstGeom prst="rect">
            <a:avLst/>
          </a:prstGeom>
          <a:effectLst/>
        </p:spPr>
      </p:pic>
      <p:sp>
        <p:nvSpPr>
          <p:cNvPr id="87" name="Прямоугольник 145">
            <a:extLst>
              <a:ext uri="{FF2B5EF4-FFF2-40B4-BE49-F238E27FC236}">
                <a16:creationId xmlns:a16="http://schemas.microsoft.com/office/drawing/2014/main" id="{2EFD9EB2-765D-4518-89C1-AD605D64ED4B}"/>
              </a:ext>
            </a:extLst>
          </p:cNvPr>
          <p:cNvSpPr/>
          <p:nvPr/>
        </p:nvSpPr>
        <p:spPr>
          <a:xfrm>
            <a:off x="326983" y="5902733"/>
            <a:ext cx="3705310" cy="342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3" tIns="34293" rIns="34293" bIns="34293" rtlCol="0" anchor="ctr"/>
          <a:lstStyle/>
          <a:p>
            <a:pPr algn="ctr"/>
            <a:r>
              <a:rPr lang="uk-UA" sz="1715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Мікропідприємства з постраждалих </a:t>
            </a:r>
          </a:p>
          <a:p>
            <a:pPr algn="ctr"/>
            <a:r>
              <a:rPr lang="uk-UA" sz="1715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 війни регіонів України</a:t>
            </a:r>
            <a:endParaRPr lang="ru-RU" sz="1715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F8929F9-50A8-45D9-8520-43B466094B8B}"/>
              </a:ext>
            </a:extLst>
          </p:cNvPr>
          <p:cNvGrpSpPr/>
          <p:nvPr/>
        </p:nvGrpSpPr>
        <p:grpSpPr>
          <a:xfrm>
            <a:off x="5185327" y="2367802"/>
            <a:ext cx="2285914" cy="732498"/>
            <a:chOff x="5631876" y="2886957"/>
            <a:chExt cx="2160000" cy="720000"/>
          </a:xfrm>
          <a:noFill/>
        </p:grpSpPr>
        <p:sp>
          <p:nvSpPr>
            <p:cNvPr id="93" name="Скругленный прямоугольник 142">
              <a:extLst>
                <a:ext uri="{FF2B5EF4-FFF2-40B4-BE49-F238E27FC236}">
                  <a16:creationId xmlns:a16="http://schemas.microsoft.com/office/drawing/2014/main" id="{AD7FDDF6-AD8C-4D1A-A148-56DD8738EFEA}"/>
                </a:ext>
              </a:extLst>
            </p:cNvPr>
            <p:cNvSpPr/>
            <p:nvPr/>
          </p:nvSpPr>
          <p:spPr>
            <a:xfrm>
              <a:off x="5631876" y="2886957"/>
              <a:ext cx="2160000" cy="720000"/>
            </a:xfrm>
            <a:prstGeom prst="roundRect">
              <a:avLst>
                <a:gd name="adj" fmla="val 0"/>
              </a:avLst>
            </a:prstGeom>
            <a:grp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93" tIns="0" rIns="34293" bIns="0" rtlCol="0" anchor="t"/>
            <a:lstStyle/>
            <a:p>
              <a:pPr algn="ctr"/>
              <a:r>
                <a:rPr lang="uk-UA" sz="171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Банк-партнер</a:t>
              </a:r>
              <a:endParaRPr lang="en-US" sz="1715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078" name="Picture 6" descr="Ощадбанк — Википедия">
              <a:extLst>
                <a:ext uri="{FF2B5EF4-FFF2-40B4-BE49-F238E27FC236}">
                  <a16:creationId xmlns:a16="http://schemas.microsoft.com/office/drawing/2014/main" id="{B09DFC9B-8248-4C36-BBE1-7EC2E0443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6836" y="3151910"/>
              <a:ext cx="810080" cy="405040"/>
            </a:xfrm>
            <a:prstGeom prst="rect">
              <a:avLst/>
            </a:prstGeom>
            <a:grpFill/>
            <a:extLst/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389247E-2FF6-443C-953C-84F7AF889C7B}"/>
              </a:ext>
            </a:extLst>
          </p:cNvPr>
          <p:cNvGrpSpPr/>
          <p:nvPr/>
        </p:nvGrpSpPr>
        <p:grpSpPr>
          <a:xfrm>
            <a:off x="4175252" y="1466676"/>
            <a:ext cx="2020150" cy="750460"/>
            <a:chOff x="4509817" y="1394195"/>
            <a:chExt cx="2160000" cy="769910"/>
          </a:xfrm>
          <a:noFill/>
        </p:grpSpPr>
        <p:sp>
          <p:nvSpPr>
            <p:cNvPr id="81" name="Скругленный прямоугольник 134">
              <a:extLst>
                <a:ext uri="{FF2B5EF4-FFF2-40B4-BE49-F238E27FC236}">
                  <a16:creationId xmlns:a16="http://schemas.microsoft.com/office/drawing/2014/main" id="{5DA13ECE-25B2-4007-8FDE-DDBE34A14671}"/>
                </a:ext>
              </a:extLst>
            </p:cNvPr>
            <p:cNvSpPr/>
            <p:nvPr/>
          </p:nvSpPr>
          <p:spPr>
            <a:xfrm>
              <a:off x="4509817" y="1444105"/>
              <a:ext cx="2160000" cy="720000"/>
            </a:xfrm>
            <a:prstGeom prst="roundRect">
              <a:avLst>
                <a:gd name="adj" fmla="val 0"/>
              </a:avLst>
            </a:prstGeom>
            <a:grp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15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9" name="Google Shape;21;p17">
              <a:extLst>
                <a:ext uri="{FF2B5EF4-FFF2-40B4-BE49-F238E27FC236}">
                  <a16:creationId xmlns:a16="http://schemas.microsoft.com/office/drawing/2014/main" id="{1826D5A5-2699-43FF-B478-6372EC30BAB5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467832" y="1671191"/>
              <a:ext cx="922580" cy="47365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80" name="Picture 2" descr="ДУ «Офіс з розвитку підприємництва та експорту»">
              <a:extLst>
                <a:ext uri="{FF2B5EF4-FFF2-40B4-BE49-F238E27FC236}">
                  <a16:creationId xmlns:a16="http://schemas.microsoft.com/office/drawing/2014/main" id="{D3EA6455-C112-4B04-A072-AEC968CC71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127" y="1471275"/>
              <a:ext cx="996368" cy="309712"/>
            </a:xfrm>
            <a:prstGeom prst="rect">
              <a:avLst/>
            </a:prstGeom>
            <a:grpFill/>
            <a:extLst/>
          </p:spPr>
        </p:pic>
        <p:pic>
          <p:nvPicPr>
            <p:cNvPr id="82" name="Picture 4" descr="Виставки для підприємців">
              <a:extLst>
                <a:ext uri="{FF2B5EF4-FFF2-40B4-BE49-F238E27FC236}">
                  <a16:creationId xmlns:a16="http://schemas.microsoft.com/office/drawing/2014/main" id="{550F21BC-0935-4F61-AF76-DCA183490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3339" y="1394195"/>
              <a:ext cx="768620" cy="366010"/>
            </a:xfrm>
            <a:prstGeom prst="rect">
              <a:avLst/>
            </a:prstGeom>
            <a:grpFill/>
            <a:extLst/>
          </p:spPr>
        </p:pic>
      </p:grpSp>
      <p:sp>
        <p:nvSpPr>
          <p:cNvPr id="96" name="Freeform 2000">
            <a:extLst>
              <a:ext uri="{FF2B5EF4-FFF2-40B4-BE49-F238E27FC236}">
                <a16:creationId xmlns:a16="http://schemas.microsoft.com/office/drawing/2014/main" id="{F7C61E10-3A69-4544-ADDE-8FB1B88E7576}"/>
              </a:ext>
            </a:extLst>
          </p:cNvPr>
          <p:cNvSpPr>
            <a:spLocks noEditPoints="1"/>
          </p:cNvSpPr>
          <p:nvPr/>
        </p:nvSpPr>
        <p:spPr bwMode="auto">
          <a:xfrm>
            <a:off x="1790374" y="3693833"/>
            <a:ext cx="342933" cy="342933"/>
          </a:xfrm>
          <a:custGeom>
            <a:avLst/>
            <a:gdLst>
              <a:gd name="T0" fmla="*/ 126 w 252"/>
              <a:gd name="T1" fmla="*/ 242 h 252"/>
              <a:gd name="T2" fmla="*/ 126 w 252"/>
              <a:gd name="T3" fmla="*/ 0 h 252"/>
              <a:gd name="T4" fmla="*/ 252 w 252"/>
              <a:gd name="T5" fmla="*/ 126 h 252"/>
              <a:gd name="T6" fmla="*/ 217 w 252"/>
              <a:gd name="T7" fmla="*/ 116 h 252"/>
              <a:gd name="T8" fmla="*/ 220 w 252"/>
              <a:gd name="T9" fmla="*/ 102 h 252"/>
              <a:gd name="T10" fmla="*/ 205 w 252"/>
              <a:gd name="T11" fmla="*/ 89 h 252"/>
              <a:gd name="T12" fmla="*/ 168 w 252"/>
              <a:gd name="T13" fmla="*/ 96 h 252"/>
              <a:gd name="T14" fmla="*/ 130 w 252"/>
              <a:gd name="T15" fmla="*/ 82 h 252"/>
              <a:gd name="T16" fmla="*/ 33 w 252"/>
              <a:gd name="T17" fmla="*/ 127 h 252"/>
              <a:gd name="T18" fmla="*/ 34 w 252"/>
              <a:gd name="T19" fmla="*/ 141 h 252"/>
              <a:gd name="T20" fmla="*/ 47 w 252"/>
              <a:gd name="T21" fmla="*/ 153 h 252"/>
              <a:gd name="T22" fmla="*/ 34 w 252"/>
              <a:gd name="T23" fmla="*/ 166 h 252"/>
              <a:gd name="T24" fmla="*/ 109 w 252"/>
              <a:gd name="T25" fmla="*/ 191 h 252"/>
              <a:gd name="T26" fmla="*/ 205 w 252"/>
              <a:gd name="T27" fmla="*/ 179 h 252"/>
              <a:gd name="T28" fmla="*/ 168 w 252"/>
              <a:gd name="T29" fmla="*/ 186 h 252"/>
              <a:gd name="T30" fmla="*/ 130 w 252"/>
              <a:gd name="T31" fmla="*/ 172 h 252"/>
              <a:gd name="T32" fmla="*/ 107 w 252"/>
              <a:gd name="T33" fmla="*/ 183 h 252"/>
              <a:gd name="T34" fmla="*/ 106 w 252"/>
              <a:gd name="T35" fmla="*/ 173 h 252"/>
              <a:gd name="T36" fmla="*/ 131 w 252"/>
              <a:gd name="T37" fmla="*/ 163 h 252"/>
              <a:gd name="T38" fmla="*/ 205 w 252"/>
              <a:gd name="T39" fmla="*/ 154 h 252"/>
              <a:gd name="T40" fmla="*/ 137 w 252"/>
              <a:gd name="T41" fmla="*/ 161 h 252"/>
              <a:gd name="T42" fmla="*/ 130 w 252"/>
              <a:gd name="T43" fmla="*/ 154 h 252"/>
              <a:gd name="T44" fmla="*/ 68 w 252"/>
              <a:gd name="T45" fmla="*/ 152 h 252"/>
              <a:gd name="T46" fmla="*/ 58 w 252"/>
              <a:gd name="T47" fmla="*/ 139 h 252"/>
              <a:gd name="T48" fmla="*/ 110 w 252"/>
              <a:gd name="T49" fmla="*/ 156 h 252"/>
              <a:gd name="T50" fmla="*/ 204 w 252"/>
              <a:gd name="T51" fmla="*/ 146 h 252"/>
              <a:gd name="T52" fmla="*/ 217 w 252"/>
              <a:gd name="T53" fmla="*/ 133 h 252"/>
              <a:gd name="T54" fmla="*/ 220 w 252"/>
              <a:gd name="T55" fmla="*/ 119 h 252"/>
              <a:gd name="T56" fmla="*/ 203 w 252"/>
              <a:gd name="T57" fmla="*/ 95 h 252"/>
              <a:gd name="T58" fmla="*/ 168 w 252"/>
              <a:gd name="T59" fmla="*/ 114 h 252"/>
              <a:gd name="T60" fmla="*/ 130 w 252"/>
              <a:gd name="T61" fmla="*/ 100 h 252"/>
              <a:gd name="T62" fmla="*/ 168 w 252"/>
              <a:gd name="T63" fmla="*/ 121 h 252"/>
              <a:gd name="T64" fmla="*/ 205 w 252"/>
              <a:gd name="T65" fmla="*/ 120 h 252"/>
              <a:gd name="T66" fmla="*/ 201 w 252"/>
              <a:gd name="T67" fmla="*/ 124 h 252"/>
              <a:gd name="T68" fmla="*/ 139 w 252"/>
              <a:gd name="T69" fmla="*/ 127 h 252"/>
              <a:gd name="T70" fmla="*/ 133 w 252"/>
              <a:gd name="T71" fmla="*/ 113 h 252"/>
              <a:gd name="T72" fmla="*/ 84 w 252"/>
              <a:gd name="T73" fmla="*/ 128 h 252"/>
              <a:gd name="T74" fmla="*/ 116 w 252"/>
              <a:gd name="T75" fmla="*/ 125 h 252"/>
              <a:gd name="T76" fmla="*/ 205 w 252"/>
              <a:gd name="T77" fmla="*/ 137 h 252"/>
              <a:gd name="T78" fmla="*/ 204 w 252"/>
              <a:gd name="T79" fmla="*/ 139 h 252"/>
              <a:gd name="T80" fmla="*/ 202 w 252"/>
              <a:gd name="T81" fmla="*/ 141 h 252"/>
              <a:gd name="T82" fmla="*/ 168 w 252"/>
              <a:gd name="T83" fmla="*/ 150 h 252"/>
              <a:gd name="T84" fmla="*/ 136 w 252"/>
              <a:gd name="T85" fmla="*/ 143 h 252"/>
              <a:gd name="T86" fmla="*/ 131 w 252"/>
              <a:gd name="T87" fmla="*/ 138 h 252"/>
              <a:gd name="T88" fmla="*/ 168 w 252"/>
              <a:gd name="T89" fmla="*/ 139 h 252"/>
              <a:gd name="T90" fmla="*/ 205 w 252"/>
              <a:gd name="T91" fmla="*/ 120 h 252"/>
              <a:gd name="T92" fmla="*/ 205 w 252"/>
              <a:gd name="T93" fmla="*/ 120 h 252"/>
              <a:gd name="T94" fmla="*/ 199 w 252"/>
              <a:gd name="T95" fmla="*/ 78 h 252"/>
              <a:gd name="T96" fmla="*/ 130 w 252"/>
              <a:gd name="T97" fmla="*/ 7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2" h="252">
                <a:moveTo>
                  <a:pt x="126" y="10"/>
                </a:moveTo>
                <a:cubicBezTo>
                  <a:pt x="190" y="10"/>
                  <a:pt x="242" y="62"/>
                  <a:pt x="242" y="126"/>
                </a:cubicBezTo>
                <a:cubicBezTo>
                  <a:pt x="242" y="190"/>
                  <a:pt x="190" y="242"/>
                  <a:pt x="126" y="242"/>
                </a:cubicBezTo>
                <a:cubicBezTo>
                  <a:pt x="62" y="242"/>
                  <a:pt x="10" y="190"/>
                  <a:pt x="10" y="126"/>
                </a:cubicBezTo>
                <a:cubicBezTo>
                  <a:pt x="10" y="62"/>
                  <a:pt x="62" y="10"/>
                  <a:pt x="126" y="10"/>
                </a:cubicBezTo>
                <a:moveTo>
                  <a:pt x="126" y="0"/>
                </a:moveTo>
                <a:cubicBezTo>
                  <a:pt x="56" y="0"/>
                  <a:pt x="0" y="56"/>
                  <a:pt x="0" y="126"/>
                </a:cubicBezTo>
                <a:cubicBezTo>
                  <a:pt x="0" y="196"/>
                  <a:pt x="56" y="252"/>
                  <a:pt x="126" y="252"/>
                </a:cubicBezTo>
                <a:cubicBezTo>
                  <a:pt x="196" y="252"/>
                  <a:pt x="252" y="196"/>
                  <a:pt x="252" y="126"/>
                </a:cubicBezTo>
                <a:cubicBezTo>
                  <a:pt x="252" y="56"/>
                  <a:pt x="196" y="0"/>
                  <a:pt x="126" y="0"/>
                </a:cubicBezTo>
                <a:moveTo>
                  <a:pt x="220" y="119"/>
                </a:moveTo>
                <a:cubicBezTo>
                  <a:pt x="220" y="117"/>
                  <a:pt x="219" y="116"/>
                  <a:pt x="217" y="116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8" y="105"/>
                  <a:pt x="218" y="105"/>
                  <a:pt x="218" y="105"/>
                </a:cubicBezTo>
                <a:cubicBezTo>
                  <a:pt x="220" y="105"/>
                  <a:pt x="220" y="103"/>
                  <a:pt x="220" y="102"/>
                </a:cubicBezTo>
                <a:cubicBezTo>
                  <a:pt x="220" y="100"/>
                  <a:pt x="219" y="99"/>
                  <a:pt x="218" y="98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5" y="92"/>
                  <a:pt x="205" y="91"/>
                  <a:pt x="205" y="89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205" y="85"/>
                  <a:pt x="203" y="88"/>
                  <a:pt x="199" y="90"/>
                </a:cubicBezTo>
                <a:cubicBezTo>
                  <a:pt x="192" y="94"/>
                  <a:pt x="181" y="96"/>
                  <a:pt x="168" y="96"/>
                </a:cubicBezTo>
                <a:cubicBezTo>
                  <a:pt x="156" y="96"/>
                  <a:pt x="146" y="94"/>
                  <a:pt x="139" y="91"/>
                </a:cubicBezTo>
                <a:cubicBezTo>
                  <a:pt x="138" y="91"/>
                  <a:pt x="137" y="90"/>
                  <a:pt x="137" y="90"/>
                </a:cubicBezTo>
                <a:cubicBezTo>
                  <a:pt x="133" y="88"/>
                  <a:pt x="130" y="85"/>
                  <a:pt x="130" y="82"/>
                </a:cubicBezTo>
                <a:cubicBezTo>
                  <a:pt x="130" y="81"/>
                  <a:pt x="131" y="80"/>
                  <a:pt x="131" y="79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3" y="124"/>
                  <a:pt x="33" y="126"/>
                  <a:pt x="33" y="127"/>
                </a:cubicBezTo>
                <a:cubicBezTo>
                  <a:pt x="33" y="129"/>
                  <a:pt x="34" y="130"/>
                  <a:pt x="35" y="131"/>
                </a:cubicBezTo>
                <a:cubicBezTo>
                  <a:pt x="47" y="135"/>
                  <a:pt x="47" y="135"/>
                  <a:pt x="47" y="135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3" y="142"/>
                  <a:pt x="32" y="143"/>
                  <a:pt x="32" y="145"/>
                </a:cubicBezTo>
                <a:cubicBezTo>
                  <a:pt x="32" y="147"/>
                  <a:pt x="33" y="148"/>
                  <a:pt x="35" y="148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2" y="159"/>
                  <a:pt x="32" y="161"/>
                  <a:pt x="32" y="162"/>
                </a:cubicBezTo>
                <a:cubicBezTo>
                  <a:pt x="32" y="164"/>
                  <a:pt x="33" y="165"/>
                  <a:pt x="34" y="166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6" y="191"/>
                  <a:pt x="107" y="191"/>
                  <a:pt x="107" y="191"/>
                </a:cubicBezTo>
                <a:cubicBezTo>
                  <a:pt x="108" y="191"/>
                  <a:pt x="108" y="191"/>
                  <a:pt x="109" y="191"/>
                </a:cubicBezTo>
                <a:cubicBezTo>
                  <a:pt x="131" y="181"/>
                  <a:pt x="131" y="181"/>
                  <a:pt x="131" y="181"/>
                </a:cubicBezTo>
                <a:cubicBezTo>
                  <a:pt x="133" y="188"/>
                  <a:pt x="149" y="193"/>
                  <a:pt x="168" y="193"/>
                </a:cubicBezTo>
                <a:cubicBezTo>
                  <a:pt x="188" y="193"/>
                  <a:pt x="205" y="187"/>
                  <a:pt x="205" y="179"/>
                </a:cubicBezTo>
                <a:cubicBezTo>
                  <a:pt x="205" y="171"/>
                  <a:pt x="205" y="171"/>
                  <a:pt x="205" y="171"/>
                </a:cubicBezTo>
                <a:cubicBezTo>
                  <a:pt x="205" y="174"/>
                  <a:pt x="203" y="177"/>
                  <a:pt x="199" y="179"/>
                </a:cubicBezTo>
                <a:cubicBezTo>
                  <a:pt x="192" y="183"/>
                  <a:pt x="181" y="186"/>
                  <a:pt x="168" y="186"/>
                </a:cubicBezTo>
                <a:cubicBezTo>
                  <a:pt x="155" y="186"/>
                  <a:pt x="143" y="183"/>
                  <a:pt x="137" y="179"/>
                </a:cubicBezTo>
                <a:cubicBezTo>
                  <a:pt x="136" y="179"/>
                  <a:pt x="136" y="179"/>
                  <a:pt x="135" y="178"/>
                </a:cubicBezTo>
                <a:cubicBezTo>
                  <a:pt x="132" y="176"/>
                  <a:pt x="131" y="174"/>
                  <a:pt x="130" y="172"/>
                </a:cubicBezTo>
                <a:cubicBezTo>
                  <a:pt x="130" y="172"/>
                  <a:pt x="130" y="172"/>
                  <a:pt x="130" y="171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07" y="183"/>
                  <a:pt x="107" y="183"/>
                  <a:pt x="107" y="183"/>
                </a:cubicBezTo>
                <a:cubicBezTo>
                  <a:pt x="46" y="162"/>
                  <a:pt x="46" y="162"/>
                  <a:pt x="46" y="162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106" y="173"/>
                  <a:pt x="106" y="173"/>
                  <a:pt x="106" y="173"/>
                </a:cubicBezTo>
                <a:cubicBezTo>
                  <a:pt x="107" y="173"/>
                  <a:pt x="107" y="173"/>
                  <a:pt x="108" y="173"/>
                </a:cubicBezTo>
                <a:cubicBezTo>
                  <a:pt x="108" y="173"/>
                  <a:pt x="109" y="173"/>
                  <a:pt x="109" y="173"/>
                </a:cubicBezTo>
                <a:cubicBezTo>
                  <a:pt x="131" y="163"/>
                  <a:pt x="131" y="163"/>
                  <a:pt x="131" y="163"/>
                </a:cubicBezTo>
                <a:cubicBezTo>
                  <a:pt x="134" y="170"/>
                  <a:pt x="149" y="175"/>
                  <a:pt x="168" y="175"/>
                </a:cubicBezTo>
                <a:cubicBezTo>
                  <a:pt x="188" y="175"/>
                  <a:pt x="205" y="169"/>
                  <a:pt x="205" y="161"/>
                </a:cubicBezTo>
                <a:cubicBezTo>
                  <a:pt x="205" y="154"/>
                  <a:pt x="205" y="154"/>
                  <a:pt x="205" y="154"/>
                </a:cubicBezTo>
                <a:cubicBezTo>
                  <a:pt x="205" y="156"/>
                  <a:pt x="203" y="159"/>
                  <a:pt x="199" y="161"/>
                </a:cubicBezTo>
                <a:cubicBezTo>
                  <a:pt x="192" y="165"/>
                  <a:pt x="181" y="168"/>
                  <a:pt x="168" y="168"/>
                </a:cubicBezTo>
                <a:cubicBezTo>
                  <a:pt x="155" y="168"/>
                  <a:pt x="143" y="165"/>
                  <a:pt x="137" y="161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3" y="159"/>
                  <a:pt x="131" y="157"/>
                  <a:pt x="131" y="155"/>
                </a:cubicBezTo>
                <a:cubicBezTo>
                  <a:pt x="131" y="154"/>
                  <a:pt x="130" y="154"/>
                  <a:pt x="130" y="154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08" y="165"/>
                  <a:pt x="108" y="165"/>
                  <a:pt x="108" y="165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107" y="156"/>
                  <a:pt x="107" y="156"/>
                  <a:pt x="107" y="156"/>
                </a:cubicBezTo>
                <a:cubicBezTo>
                  <a:pt x="107" y="156"/>
                  <a:pt x="108" y="156"/>
                  <a:pt x="108" y="156"/>
                </a:cubicBezTo>
                <a:cubicBezTo>
                  <a:pt x="109" y="156"/>
                  <a:pt x="109" y="156"/>
                  <a:pt x="110" y="156"/>
                </a:cubicBezTo>
                <a:cubicBezTo>
                  <a:pt x="131" y="146"/>
                  <a:pt x="131" y="146"/>
                  <a:pt x="131" y="146"/>
                </a:cubicBezTo>
                <a:cubicBezTo>
                  <a:pt x="134" y="152"/>
                  <a:pt x="150" y="157"/>
                  <a:pt x="168" y="157"/>
                </a:cubicBezTo>
                <a:cubicBezTo>
                  <a:pt x="185" y="157"/>
                  <a:pt x="200" y="153"/>
                  <a:pt x="204" y="146"/>
                </a:cubicBezTo>
                <a:cubicBezTo>
                  <a:pt x="217" y="140"/>
                  <a:pt x="217" y="140"/>
                  <a:pt x="217" y="140"/>
                </a:cubicBezTo>
                <a:cubicBezTo>
                  <a:pt x="219" y="140"/>
                  <a:pt x="219" y="138"/>
                  <a:pt x="219" y="137"/>
                </a:cubicBezTo>
                <a:cubicBezTo>
                  <a:pt x="219" y="135"/>
                  <a:pt x="218" y="134"/>
                  <a:pt x="217" y="133"/>
                </a:cubicBezTo>
                <a:cubicBezTo>
                  <a:pt x="205" y="129"/>
                  <a:pt x="205" y="129"/>
                  <a:pt x="205" y="129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9" y="122"/>
                  <a:pt x="220" y="121"/>
                  <a:pt x="220" y="119"/>
                </a:cubicBezTo>
                <a:moveTo>
                  <a:pt x="133" y="95"/>
                </a:moveTo>
                <a:cubicBezTo>
                  <a:pt x="139" y="100"/>
                  <a:pt x="152" y="104"/>
                  <a:pt x="168" y="104"/>
                </a:cubicBezTo>
                <a:cubicBezTo>
                  <a:pt x="184" y="104"/>
                  <a:pt x="197" y="100"/>
                  <a:pt x="203" y="95"/>
                </a:cubicBezTo>
                <a:cubicBezTo>
                  <a:pt x="204" y="96"/>
                  <a:pt x="205" y="98"/>
                  <a:pt x="205" y="100"/>
                </a:cubicBezTo>
                <a:cubicBezTo>
                  <a:pt x="205" y="103"/>
                  <a:pt x="203" y="105"/>
                  <a:pt x="199" y="108"/>
                </a:cubicBezTo>
                <a:cubicBezTo>
                  <a:pt x="192" y="111"/>
                  <a:pt x="181" y="114"/>
                  <a:pt x="168" y="114"/>
                </a:cubicBezTo>
                <a:cubicBezTo>
                  <a:pt x="156" y="114"/>
                  <a:pt x="146" y="112"/>
                  <a:pt x="139" y="109"/>
                </a:cubicBezTo>
                <a:cubicBezTo>
                  <a:pt x="138" y="108"/>
                  <a:pt x="137" y="108"/>
                  <a:pt x="137" y="108"/>
                </a:cubicBezTo>
                <a:cubicBezTo>
                  <a:pt x="133" y="105"/>
                  <a:pt x="130" y="103"/>
                  <a:pt x="130" y="100"/>
                </a:cubicBezTo>
                <a:cubicBezTo>
                  <a:pt x="130" y="98"/>
                  <a:pt x="131" y="96"/>
                  <a:pt x="133" y="95"/>
                </a:cubicBezTo>
                <a:moveTo>
                  <a:pt x="133" y="113"/>
                </a:moveTo>
                <a:cubicBezTo>
                  <a:pt x="139" y="118"/>
                  <a:pt x="152" y="121"/>
                  <a:pt x="168" y="121"/>
                </a:cubicBezTo>
                <a:cubicBezTo>
                  <a:pt x="184" y="121"/>
                  <a:pt x="197" y="118"/>
                  <a:pt x="203" y="113"/>
                </a:cubicBezTo>
                <a:cubicBezTo>
                  <a:pt x="204" y="114"/>
                  <a:pt x="205" y="116"/>
                  <a:pt x="205" y="118"/>
                </a:cubicBezTo>
                <a:cubicBezTo>
                  <a:pt x="205" y="119"/>
                  <a:pt x="205" y="119"/>
                  <a:pt x="205" y="120"/>
                </a:cubicBezTo>
                <a:cubicBezTo>
                  <a:pt x="204" y="121"/>
                  <a:pt x="204" y="122"/>
                  <a:pt x="203" y="122"/>
                </a:cubicBezTo>
                <a:cubicBezTo>
                  <a:pt x="203" y="123"/>
                  <a:pt x="202" y="123"/>
                  <a:pt x="202" y="123"/>
                </a:cubicBezTo>
                <a:cubicBezTo>
                  <a:pt x="202" y="124"/>
                  <a:pt x="202" y="124"/>
                  <a:pt x="201" y="124"/>
                </a:cubicBezTo>
                <a:cubicBezTo>
                  <a:pt x="201" y="125"/>
                  <a:pt x="200" y="125"/>
                  <a:pt x="199" y="126"/>
                </a:cubicBezTo>
                <a:cubicBezTo>
                  <a:pt x="192" y="129"/>
                  <a:pt x="181" y="132"/>
                  <a:pt x="168" y="132"/>
                </a:cubicBezTo>
                <a:cubicBezTo>
                  <a:pt x="156" y="132"/>
                  <a:pt x="146" y="130"/>
                  <a:pt x="139" y="127"/>
                </a:cubicBezTo>
                <a:cubicBezTo>
                  <a:pt x="138" y="126"/>
                  <a:pt x="137" y="126"/>
                  <a:pt x="137" y="126"/>
                </a:cubicBezTo>
                <a:cubicBezTo>
                  <a:pt x="133" y="123"/>
                  <a:pt x="130" y="121"/>
                  <a:pt x="130" y="118"/>
                </a:cubicBezTo>
                <a:cubicBezTo>
                  <a:pt x="130" y="116"/>
                  <a:pt x="131" y="114"/>
                  <a:pt x="133" y="113"/>
                </a:cubicBezTo>
                <a:moveTo>
                  <a:pt x="113" y="128"/>
                </a:moveTo>
                <a:cubicBezTo>
                  <a:pt x="110" y="130"/>
                  <a:pt x="105" y="131"/>
                  <a:pt x="99" y="131"/>
                </a:cubicBezTo>
                <a:cubicBezTo>
                  <a:pt x="93" y="131"/>
                  <a:pt x="87" y="130"/>
                  <a:pt x="84" y="128"/>
                </a:cubicBezTo>
                <a:cubicBezTo>
                  <a:pt x="83" y="127"/>
                  <a:pt x="81" y="126"/>
                  <a:pt x="81" y="125"/>
                </a:cubicBezTo>
                <a:cubicBezTo>
                  <a:pt x="81" y="121"/>
                  <a:pt x="89" y="118"/>
                  <a:pt x="99" y="118"/>
                </a:cubicBezTo>
                <a:cubicBezTo>
                  <a:pt x="108" y="118"/>
                  <a:pt x="116" y="121"/>
                  <a:pt x="116" y="125"/>
                </a:cubicBezTo>
                <a:cubicBezTo>
                  <a:pt x="116" y="126"/>
                  <a:pt x="115" y="127"/>
                  <a:pt x="113" y="128"/>
                </a:cubicBezTo>
                <a:moveTo>
                  <a:pt x="205" y="136"/>
                </a:moveTo>
                <a:cubicBezTo>
                  <a:pt x="205" y="136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8"/>
                  <a:pt x="205" y="138"/>
                  <a:pt x="204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40"/>
                  <a:pt x="203" y="140"/>
                  <a:pt x="203" y="140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2"/>
                  <a:pt x="201" y="142"/>
                </a:cubicBezTo>
                <a:cubicBezTo>
                  <a:pt x="201" y="142"/>
                  <a:pt x="200" y="143"/>
                  <a:pt x="199" y="143"/>
                </a:cubicBezTo>
                <a:cubicBezTo>
                  <a:pt x="192" y="147"/>
                  <a:pt x="181" y="150"/>
                  <a:pt x="168" y="150"/>
                </a:cubicBezTo>
                <a:cubicBezTo>
                  <a:pt x="155" y="150"/>
                  <a:pt x="143" y="147"/>
                  <a:pt x="137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4" y="142"/>
                  <a:pt x="133" y="141"/>
                  <a:pt x="132" y="140"/>
                </a:cubicBezTo>
                <a:cubicBezTo>
                  <a:pt x="132" y="140"/>
                  <a:pt x="132" y="139"/>
                  <a:pt x="132" y="139"/>
                </a:cubicBezTo>
                <a:cubicBezTo>
                  <a:pt x="131" y="139"/>
                  <a:pt x="131" y="138"/>
                  <a:pt x="131" y="138"/>
                </a:cubicBezTo>
                <a:cubicBezTo>
                  <a:pt x="131" y="137"/>
                  <a:pt x="130" y="136"/>
                  <a:pt x="130" y="136"/>
                </a:cubicBezTo>
                <a:cubicBezTo>
                  <a:pt x="130" y="134"/>
                  <a:pt x="131" y="132"/>
                  <a:pt x="133" y="130"/>
                </a:cubicBezTo>
                <a:cubicBezTo>
                  <a:pt x="139" y="136"/>
                  <a:pt x="152" y="139"/>
                  <a:pt x="168" y="139"/>
                </a:cubicBezTo>
                <a:cubicBezTo>
                  <a:pt x="184" y="139"/>
                  <a:pt x="197" y="136"/>
                  <a:pt x="203" y="130"/>
                </a:cubicBezTo>
                <a:cubicBezTo>
                  <a:pt x="204" y="132"/>
                  <a:pt x="205" y="134"/>
                  <a:pt x="205" y="136"/>
                </a:cubicBezTo>
                <a:moveTo>
                  <a:pt x="205" y="120"/>
                </a:moveTo>
                <a:cubicBezTo>
                  <a:pt x="205" y="120"/>
                  <a:pt x="205" y="120"/>
                  <a:pt x="205" y="120"/>
                </a:cubicBezTo>
                <a:cubicBezTo>
                  <a:pt x="206" y="120"/>
                  <a:pt x="206" y="120"/>
                  <a:pt x="206" y="120"/>
                </a:cubicBezTo>
                <a:lnTo>
                  <a:pt x="205" y="120"/>
                </a:lnTo>
                <a:close/>
                <a:moveTo>
                  <a:pt x="137" y="78"/>
                </a:moveTo>
                <a:cubicBezTo>
                  <a:pt x="143" y="82"/>
                  <a:pt x="155" y="85"/>
                  <a:pt x="168" y="85"/>
                </a:cubicBezTo>
                <a:cubicBezTo>
                  <a:pt x="181" y="85"/>
                  <a:pt x="192" y="82"/>
                  <a:pt x="199" y="78"/>
                </a:cubicBezTo>
                <a:cubicBezTo>
                  <a:pt x="203" y="76"/>
                  <a:pt x="205" y="73"/>
                  <a:pt x="205" y="70"/>
                </a:cubicBezTo>
                <a:cubicBezTo>
                  <a:pt x="205" y="63"/>
                  <a:pt x="188" y="56"/>
                  <a:pt x="168" y="56"/>
                </a:cubicBezTo>
                <a:cubicBezTo>
                  <a:pt x="147" y="56"/>
                  <a:pt x="130" y="63"/>
                  <a:pt x="130" y="70"/>
                </a:cubicBezTo>
                <a:cubicBezTo>
                  <a:pt x="130" y="73"/>
                  <a:pt x="133" y="76"/>
                  <a:pt x="137" y="78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76347" tIns="38174" rIns="76347" bIns="38174" numCol="1" anchor="t" anchorCtr="0" compatLnSpc="1">
            <a:prstTxWarp prst="textNoShape">
              <a:avLst/>
            </a:prstTxWarp>
          </a:bodyPr>
          <a:lstStyle/>
          <a:p>
            <a:endParaRPr lang="en-US" sz="171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0D5C76BC-282E-4511-8746-90060CD0CBF5}"/>
              </a:ext>
            </a:extLst>
          </p:cNvPr>
          <p:cNvSpPr/>
          <p:nvPr/>
        </p:nvSpPr>
        <p:spPr>
          <a:xfrm>
            <a:off x="1125933" y="3702767"/>
            <a:ext cx="727759" cy="324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uk-UA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міні-гранти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F5EA6C6-F9D5-4EDB-AFB1-B0D9687BC4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71" y="3854031"/>
            <a:ext cx="480106" cy="480106"/>
          </a:xfrm>
          <a:prstGeom prst="rect">
            <a:avLst/>
          </a:prstGeom>
          <a:effectLst/>
        </p:spPr>
      </p:pic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4CF07EFD-A824-42AE-B7E1-FE94A268D06B}"/>
              </a:ext>
            </a:extLst>
          </p:cNvPr>
          <p:cNvCxnSpPr>
            <a:cxnSpLocks/>
            <a:stCxn id="90" idx="3"/>
            <a:endCxn id="81" idx="0"/>
          </p:cNvCxnSpPr>
          <p:nvPr/>
        </p:nvCxnSpPr>
        <p:spPr>
          <a:xfrm>
            <a:off x="4889625" y="1089303"/>
            <a:ext cx="295702" cy="426022"/>
          </a:xfrm>
          <a:prstGeom prst="bentConnector2">
            <a:avLst/>
          </a:prstGeom>
          <a:ln w="22225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Соединитель: уступ 318">
            <a:extLst>
              <a:ext uri="{FF2B5EF4-FFF2-40B4-BE49-F238E27FC236}">
                <a16:creationId xmlns:a16="http://schemas.microsoft.com/office/drawing/2014/main" id="{65769828-AE7B-4600-B209-8B850B6F3C4B}"/>
              </a:ext>
            </a:extLst>
          </p:cNvPr>
          <p:cNvCxnSpPr>
            <a:cxnSpLocks/>
            <a:stCxn id="81" idx="3"/>
            <a:endCxn id="93" idx="0"/>
          </p:cNvCxnSpPr>
          <p:nvPr/>
        </p:nvCxnSpPr>
        <p:spPr>
          <a:xfrm>
            <a:off x="6195402" y="1866231"/>
            <a:ext cx="132882" cy="501571"/>
          </a:xfrm>
          <a:prstGeom prst="bentConnector2">
            <a:avLst/>
          </a:prstGeom>
          <a:ln w="22225">
            <a:solidFill>
              <a:schemeClr val="bg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Соединитель: уступ 320">
            <a:extLst>
              <a:ext uri="{FF2B5EF4-FFF2-40B4-BE49-F238E27FC236}">
                <a16:creationId xmlns:a16="http://schemas.microsoft.com/office/drawing/2014/main" id="{7A4E7C7B-8A47-4058-80C1-8D804F6C8B72}"/>
              </a:ext>
            </a:extLst>
          </p:cNvPr>
          <p:cNvCxnSpPr>
            <a:cxnSpLocks/>
          </p:cNvCxnSpPr>
          <p:nvPr/>
        </p:nvCxnSpPr>
        <p:spPr>
          <a:xfrm rot="5400000">
            <a:off x="3663043" y="1442975"/>
            <a:ext cx="501160" cy="3909433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2" name="Рисунок 321">
            <a:extLst>
              <a:ext uri="{FF2B5EF4-FFF2-40B4-BE49-F238E27FC236}">
                <a16:creationId xmlns:a16="http://schemas.microsoft.com/office/drawing/2014/main" id="{09475B11-E445-404F-9F1C-A1C9F169C9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143" y="4399768"/>
            <a:ext cx="480106" cy="480106"/>
          </a:xfrm>
          <a:prstGeom prst="rect">
            <a:avLst/>
          </a:prstGeom>
          <a:effectLst/>
        </p:spPr>
      </p:pic>
      <p:cxnSp>
        <p:nvCxnSpPr>
          <p:cNvPr id="325" name="Прямая со стрелкой 324">
            <a:extLst>
              <a:ext uri="{FF2B5EF4-FFF2-40B4-BE49-F238E27FC236}">
                <a16:creationId xmlns:a16="http://schemas.microsoft.com/office/drawing/2014/main" id="{30F7E72F-75C0-4D67-9717-078E9E4DC8B6}"/>
              </a:ext>
            </a:extLst>
          </p:cNvPr>
          <p:cNvCxnSpPr>
            <a:cxnSpLocks/>
          </p:cNvCxnSpPr>
          <p:nvPr/>
        </p:nvCxnSpPr>
        <p:spPr>
          <a:xfrm rot="5400000">
            <a:off x="6202390" y="3385914"/>
            <a:ext cx="480106" cy="0"/>
          </a:xfrm>
          <a:prstGeom prst="straightConnector1">
            <a:avLst/>
          </a:prstGeom>
          <a:ln w="22225">
            <a:solidFill>
              <a:srgbClr val="99663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2A2B16AB-B6D6-4139-9630-33F99BDD2A77}"/>
              </a:ext>
            </a:extLst>
          </p:cNvPr>
          <p:cNvSpPr/>
          <p:nvPr/>
        </p:nvSpPr>
        <p:spPr>
          <a:xfrm>
            <a:off x="8876946" y="5966191"/>
            <a:ext cx="2923574" cy="342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3" tIns="34293" rIns="34293" bIns="34293" rtlCol="0" anchor="ctr"/>
          <a:lstStyle/>
          <a:p>
            <a:pPr algn="ctr"/>
            <a:r>
              <a:rPr lang="uk-UA" sz="1715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Мікропідприємства з усіх регіонів України</a:t>
            </a:r>
            <a:endParaRPr lang="ru-RU" sz="1715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6" name="Рисунок 325">
            <a:extLst>
              <a:ext uri="{FF2B5EF4-FFF2-40B4-BE49-F238E27FC236}">
                <a16:creationId xmlns:a16="http://schemas.microsoft.com/office/drawing/2014/main" id="{32F1C275-F2C4-41CC-9F72-907955C06A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46" y="4476449"/>
            <a:ext cx="480106" cy="480106"/>
          </a:xfrm>
          <a:prstGeom prst="rect">
            <a:avLst/>
          </a:prstGeom>
          <a:effectLst/>
        </p:spPr>
      </p:pic>
      <p:pic>
        <p:nvPicPr>
          <p:cNvPr id="327" name="Рисунок 326">
            <a:extLst>
              <a:ext uri="{FF2B5EF4-FFF2-40B4-BE49-F238E27FC236}">
                <a16:creationId xmlns:a16="http://schemas.microsoft.com/office/drawing/2014/main" id="{49F72969-4EF5-41AA-9C09-F54946C71B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616" y="4734884"/>
            <a:ext cx="480106" cy="480106"/>
          </a:xfrm>
          <a:prstGeom prst="rect">
            <a:avLst/>
          </a:prstGeom>
          <a:effectLst/>
        </p:spPr>
      </p:pic>
      <p:cxnSp>
        <p:nvCxnSpPr>
          <p:cNvPr id="328" name="Соединитель: уступ 327">
            <a:extLst>
              <a:ext uri="{FF2B5EF4-FFF2-40B4-BE49-F238E27FC236}">
                <a16:creationId xmlns:a16="http://schemas.microsoft.com/office/drawing/2014/main" id="{3A393A03-EDB8-4977-8169-E63A1CCB24FD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56529" y="1807128"/>
            <a:ext cx="509310" cy="3189275"/>
          </a:xfrm>
          <a:prstGeom prst="bentConnector3">
            <a:avLst>
              <a:gd name="adj1" fmla="val 46113"/>
            </a:avLst>
          </a:prstGeom>
          <a:ln w="22225">
            <a:solidFill>
              <a:schemeClr val="accent6">
                <a:lumMod val="75000"/>
              </a:schemeClr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Freeform 2000">
            <a:extLst>
              <a:ext uri="{FF2B5EF4-FFF2-40B4-BE49-F238E27FC236}">
                <a16:creationId xmlns:a16="http://schemas.microsoft.com/office/drawing/2014/main" id="{EBA4669B-973D-4657-949C-1812276D4C17}"/>
              </a:ext>
            </a:extLst>
          </p:cNvPr>
          <p:cNvSpPr>
            <a:spLocks noEditPoints="1"/>
          </p:cNvSpPr>
          <p:nvPr/>
        </p:nvSpPr>
        <p:spPr bwMode="auto">
          <a:xfrm>
            <a:off x="6270977" y="3693350"/>
            <a:ext cx="342933" cy="342933"/>
          </a:xfrm>
          <a:custGeom>
            <a:avLst/>
            <a:gdLst>
              <a:gd name="T0" fmla="*/ 126 w 252"/>
              <a:gd name="T1" fmla="*/ 242 h 252"/>
              <a:gd name="T2" fmla="*/ 126 w 252"/>
              <a:gd name="T3" fmla="*/ 0 h 252"/>
              <a:gd name="T4" fmla="*/ 252 w 252"/>
              <a:gd name="T5" fmla="*/ 126 h 252"/>
              <a:gd name="T6" fmla="*/ 217 w 252"/>
              <a:gd name="T7" fmla="*/ 116 h 252"/>
              <a:gd name="T8" fmla="*/ 220 w 252"/>
              <a:gd name="T9" fmla="*/ 102 h 252"/>
              <a:gd name="T10" fmla="*/ 205 w 252"/>
              <a:gd name="T11" fmla="*/ 89 h 252"/>
              <a:gd name="T12" fmla="*/ 168 w 252"/>
              <a:gd name="T13" fmla="*/ 96 h 252"/>
              <a:gd name="T14" fmla="*/ 130 w 252"/>
              <a:gd name="T15" fmla="*/ 82 h 252"/>
              <a:gd name="T16" fmla="*/ 33 w 252"/>
              <a:gd name="T17" fmla="*/ 127 h 252"/>
              <a:gd name="T18" fmla="*/ 34 w 252"/>
              <a:gd name="T19" fmla="*/ 141 h 252"/>
              <a:gd name="T20" fmla="*/ 47 w 252"/>
              <a:gd name="T21" fmla="*/ 153 h 252"/>
              <a:gd name="T22" fmla="*/ 34 w 252"/>
              <a:gd name="T23" fmla="*/ 166 h 252"/>
              <a:gd name="T24" fmla="*/ 109 w 252"/>
              <a:gd name="T25" fmla="*/ 191 h 252"/>
              <a:gd name="T26" fmla="*/ 205 w 252"/>
              <a:gd name="T27" fmla="*/ 179 h 252"/>
              <a:gd name="T28" fmla="*/ 168 w 252"/>
              <a:gd name="T29" fmla="*/ 186 h 252"/>
              <a:gd name="T30" fmla="*/ 130 w 252"/>
              <a:gd name="T31" fmla="*/ 172 h 252"/>
              <a:gd name="T32" fmla="*/ 107 w 252"/>
              <a:gd name="T33" fmla="*/ 183 h 252"/>
              <a:gd name="T34" fmla="*/ 106 w 252"/>
              <a:gd name="T35" fmla="*/ 173 h 252"/>
              <a:gd name="T36" fmla="*/ 131 w 252"/>
              <a:gd name="T37" fmla="*/ 163 h 252"/>
              <a:gd name="T38" fmla="*/ 205 w 252"/>
              <a:gd name="T39" fmla="*/ 154 h 252"/>
              <a:gd name="T40" fmla="*/ 137 w 252"/>
              <a:gd name="T41" fmla="*/ 161 h 252"/>
              <a:gd name="T42" fmla="*/ 130 w 252"/>
              <a:gd name="T43" fmla="*/ 154 h 252"/>
              <a:gd name="T44" fmla="*/ 68 w 252"/>
              <a:gd name="T45" fmla="*/ 152 h 252"/>
              <a:gd name="T46" fmla="*/ 58 w 252"/>
              <a:gd name="T47" fmla="*/ 139 h 252"/>
              <a:gd name="T48" fmla="*/ 110 w 252"/>
              <a:gd name="T49" fmla="*/ 156 h 252"/>
              <a:gd name="T50" fmla="*/ 204 w 252"/>
              <a:gd name="T51" fmla="*/ 146 h 252"/>
              <a:gd name="T52" fmla="*/ 217 w 252"/>
              <a:gd name="T53" fmla="*/ 133 h 252"/>
              <a:gd name="T54" fmla="*/ 220 w 252"/>
              <a:gd name="T55" fmla="*/ 119 h 252"/>
              <a:gd name="T56" fmla="*/ 203 w 252"/>
              <a:gd name="T57" fmla="*/ 95 h 252"/>
              <a:gd name="T58" fmla="*/ 168 w 252"/>
              <a:gd name="T59" fmla="*/ 114 h 252"/>
              <a:gd name="T60" fmla="*/ 130 w 252"/>
              <a:gd name="T61" fmla="*/ 100 h 252"/>
              <a:gd name="T62" fmla="*/ 168 w 252"/>
              <a:gd name="T63" fmla="*/ 121 h 252"/>
              <a:gd name="T64" fmla="*/ 205 w 252"/>
              <a:gd name="T65" fmla="*/ 120 h 252"/>
              <a:gd name="T66" fmla="*/ 201 w 252"/>
              <a:gd name="T67" fmla="*/ 124 h 252"/>
              <a:gd name="T68" fmla="*/ 139 w 252"/>
              <a:gd name="T69" fmla="*/ 127 h 252"/>
              <a:gd name="T70" fmla="*/ 133 w 252"/>
              <a:gd name="T71" fmla="*/ 113 h 252"/>
              <a:gd name="T72" fmla="*/ 84 w 252"/>
              <a:gd name="T73" fmla="*/ 128 h 252"/>
              <a:gd name="T74" fmla="*/ 116 w 252"/>
              <a:gd name="T75" fmla="*/ 125 h 252"/>
              <a:gd name="T76" fmla="*/ 205 w 252"/>
              <a:gd name="T77" fmla="*/ 137 h 252"/>
              <a:gd name="T78" fmla="*/ 204 w 252"/>
              <a:gd name="T79" fmla="*/ 139 h 252"/>
              <a:gd name="T80" fmla="*/ 202 w 252"/>
              <a:gd name="T81" fmla="*/ 141 h 252"/>
              <a:gd name="T82" fmla="*/ 168 w 252"/>
              <a:gd name="T83" fmla="*/ 150 h 252"/>
              <a:gd name="T84" fmla="*/ 136 w 252"/>
              <a:gd name="T85" fmla="*/ 143 h 252"/>
              <a:gd name="T86" fmla="*/ 131 w 252"/>
              <a:gd name="T87" fmla="*/ 138 h 252"/>
              <a:gd name="T88" fmla="*/ 168 w 252"/>
              <a:gd name="T89" fmla="*/ 139 h 252"/>
              <a:gd name="T90" fmla="*/ 205 w 252"/>
              <a:gd name="T91" fmla="*/ 120 h 252"/>
              <a:gd name="T92" fmla="*/ 205 w 252"/>
              <a:gd name="T93" fmla="*/ 120 h 252"/>
              <a:gd name="T94" fmla="*/ 199 w 252"/>
              <a:gd name="T95" fmla="*/ 78 h 252"/>
              <a:gd name="T96" fmla="*/ 130 w 252"/>
              <a:gd name="T97" fmla="*/ 7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2" h="252">
                <a:moveTo>
                  <a:pt x="126" y="10"/>
                </a:moveTo>
                <a:cubicBezTo>
                  <a:pt x="190" y="10"/>
                  <a:pt x="242" y="62"/>
                  <a:pt x="242" y="126"/>
                </a:cubicBezTo>
                <a:cubicBezTo>
                  <a:pt x="242" y="190"/>
                  <a:pt x="190" y="242"/>
                  <a:pt x="126" y="242"/>
                </a:cubicBezTo>
                <a:cubicBezTo>
                  <a:pt x="62" y="242"/>
                  <a:pt x="10" y="190"/>
                  <a:pt x="10" y="126"/>
                </a:cubicBezTo>
                <a:cubicBezTo>
                  <a:pt x="10" y="62"/>
                  <a:pt x="62" y="10"/>
                  <a:pt x="126" y="10"/>
                </a:cubicBezTo>
                <a:moveTo>
                  <a:pt x="126" y="0"/>
                </a:moveTo>
                <a:cubicBezTo>
                  <a:pt x="56" y="0"/>
                  <a:pt x="0" y="56"/>
                  <a:pt x="0" y="126"/>
                </a:cubicBezTo>
                <a:cubicBezTo>
                  <a:pt x="0" y="196"/>
                  <a:pt x="56" y="252"/>
                  <a:pt x="126" y="252"/>
                </a:cubicBezTo>
                <a:cubicBezTo>
                  <a:pt x="196" y="252"/>
                  <a:pt x="252" y="196"/>
                  <a:pt x="252" y="126"/>
                </a:cubicBezTo>
                <a:cubicBezTo>
                  <a:pt x="252" y="56"/>
                  <a:pt x="196" y="0"/>
                  <a:pt x="126" y="0"/>
                </a:cubicBezTo>
                <a:moveTo>
                  <a:pt x="220" y="119"/>
                </a:moveTo>
                <a:cubicBezTo>
                  <a:pt x="220" y="117"/>
                  <a:pt x="219" y="116"/>
                  <a:pt x="217" y="116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8" y="105"/>
                  <a:pt x="218" y="105"/>
                  <a:pt x="218" y="105"/>
                </a:cubicBezTo>
                <a:cubicBezTo>
                  <a:pt x="220" y="105"/>
                  <a:pt x="220" y="103"/>
                  <a:pt x="220" y="102"/>
                </a:cubicBezTo>
                <a:cubicBezTo>
                  <a:pt x="220" y="100"/>
                  <a:pt x="219" y="99"/>
                  <a:pt x="218" y="98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5" y="92"/>
                  <a:pt x="205" y="91"/>
                  <a:pt x="205" y="89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205" y="85"/>
                  <a:pt x="203" y="88"/>
                  <a:pt x="199" y="90"/>
                </a:cubicBezTo>
                <a:cubicBezTo>
                  <a:pt x="192" y="94"/>
                  <a:pt x="181" y="96"/>
                  <a:pt x="168" y="96"/>
                </a:cubicBezTo>
                <a:cubicBezTo>
                  <a:pt x="156" y="96"/>
                  <a:pt x="146" y="94"/>
                  <a:pt x="139" y="91"/>
                </a:cubicBezTo>
                <a:cubicBezTo>
                  <a:pt x="138" y="91"/>
                  <a:pt x="137" y="90"/>
                  <a:pt x="137" y="90"/>
                </a:cubicBezTo>
                <a:cubicBezTo>
                  <a:pt x="133" y="88"/>
                  <a:pt x="130" y="85"/>
                  <a:pt x="130" y="82"/>
                </a:cubicBezTo>
                <a:cubicBezTo>
                  <a:pt x="130" y="81"/>
                  <a:pt x="131" y="80"/>
                  <a:pt x="131" y="79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3" y="124"/>
                  <a:pt x="33" y="126"/>
                  <a:pt x="33" y="127"/>
                </a:cubicBezTo>
                <a:cubicBezTo>
                  <a:pt x="33" y="129"/>
                  <a:pt x="34" y="130"/>
                  <a:pt x="35" y="131"/>
                </a:cubicBezTo>
                <a:cubicBezTo>
                  <a:pt x="47" y="135"/>
                  <a:pt x="47" y="135"/>
                  <a:pt x="47" y="135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3" y="142"/>
                  <a:pt x="32" y="143"/>
                  <a:pt x="32" y="145"/>
                </a:cubicBezTo>
                <a:cubicBezTo>
                  <a:pt x="32" y="147"/>
                  <a:pt x="33" y="148"/>
                  <a:pt x="35" y="148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2" y="159"/>
                  <a:pt x="32" y="161"/>
                  <a:pt x="32" y="162"/>
                </a:cubicBezTo>
                <a:cubicBezTo>
                  <a:pt x="32" y="164"/>
                  <a:pt x="33" y="165"/>
                  <a:pt x="34" y="166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6" y="191"/>
                  <a:pt x="107" y="191"/>
                  <a:pt x="107" y="191"/>
                </a:cubicBezTo>
                <a:cubicBezTo>
                  <a:pt x="108" y="191"/>
                  <a:pt x="108" y="191"/>
                  <a:pt x="109" y="191"/>
                </a:cubicBezTo>
                <a:cubicBezTo>
                  <a:pt x="131" y="181"/>
                  <a:pt x="131" y="181"/>
                  <a:pt x="131" y="181"/>
                </a:cubicBezTo>
                <a:cubicBezTo>
                  <a:pt x="133" y="188"/>
                  <a:pt x="149" y="193"/>
                  <a:pt x="168" y="193"/>
                </a:cubicBezTo>
                <a:cubicBezTo>
                  <a:pt x="188" y="193"/>
                  <a:pt x="205" y="187"/>
                  <a:pt x="205" y="179"/>
                </a:cubicBezTo>
                <a:cubicBezTo>
                  <a:pt x="205" y="171"/>
                  <a:pt x="205" y="171"/>
                  <a:pt x="205" y="171"/>
                </a:cubicBezTo>
                <a:cubicBezTo>
                  <a:pt x="205" y="174"/>
                  <a:pt x="203" y="177"/>
                  <a:pt x="199" y="179"/>
                </a:cubicBezTo>
                <a:cubicBezTo>
                  <a:pt x="192" y="183"/>
                  <a:pt x="181" y="186"/>
                  <a:pt x="168" y="186"/>
                </a:cubicBezTo>
                <a:cubicBezTo>
                  <a:pt x="155" y="186"/>
                  <a:pt x="143" y="183"/>
                  <a:pt x="137" y="179"/>
                </a:cubicBezTo>
                <a:cubicBezTo>
                  <a:pt x="136" y="179"/>
                  <a:pt x="136" y="179"/>
                  <a:pt x="135" y="178"/>
                </a:cubicBezTo>
                <a:cubicBezTo>
                  <a:pt x="132" y="176"/>
                  <a:pt x="131" y="174"/>
                  <a:pt x="130" y="172"/>
                </a:cubicBezTo>
                <a:cubicBezTo>
                  <a:pt x="130" y="172"/>
                  <a:pt x="130" y="172"/>
                  <a:pt x="130" y="171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07" y="183"/>
                  <a:pt x="107" y="183"/>
                  <a:pt x="107" y="183"/>
                </a:cubicBezTo>
                <a:cubicBezTo>
                  <a:pt x="46" y="162"/>
                  <a:pt x="46" y="162"/>
                  <a:pt x="46" y="162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106" y="173"/>
                  <a:pt x="106" y="173"/>
                  <a:pt x="106" y="173"/>
                </a:cubicBezTo>
                <a:cubicBezTo>
                  <a:pt x="107" y="173"/>
                  <a:pt x="107" y="173"/>
                  <a:pt x="108" y="173"/>
                </a:cubicBezTo>
                <a:cubicBezTo>
                  <a:pt x="108" y="173"/>
                  <a:pt x="109" y="173"/>
                  <a:pt x="109" y="173"/>
                </a:cubicBezTo>
                <a:cubicBezTo>
                  <a:pt x="131" y="163"/>
                  <a:pt x="131" y="163"/>
                  <a:pt x="131" y="163"/>
                </a:cubicBezTo>
                <a:cubicBezTo>
                  <a:pt x="134" y="170"/>
                  <a:pt x="149" y="175"/>
                  <a:pt x="168" y="175"/>
                </a:cubicBezTo>
                <a:cubicBezTo>
                  <a:pt x="188" y="175"/>
                  <a:pt x="205" y="169"/>
                  <a:pt x="205" y="161"/>
                </a:cubicBezTo>
                <a:cubicBezTo>
                  <a:pt x="205" y="154"/>
                  <a:pt x="205" y="154"/>
                  <a:pt x="205" y="154"/>
                </a:cubicBezTo>
                <a:cubicBezTo>
                  <a:pt x="205" y="156"/>
                  <a:pt x="203" y="159"/>
                  <a:pt x="199" y="161"/>
                </a:cubicBezTo>
                <a:cubicBezTo>
                  <a:pt x="192" y="165"/>
                  <a:pt x="181" y="168"/>
                  <a:pt x="168" y="168"/>
                </a:cubicBezTo>
                <a:cubicBezTo>
                  <a:pt x="155" y="168"/>
                  <a:pt x="143" y="165"/>
                  <a:pt x="137" y="161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3" y="159"/>
                  <a:pt x="131" y="157"/>
                  <a:pt x="131" y="155"/>
                </a:cubicBezTo>
                <a:cubicBezTo>
                  <a:pt x="131" y="154"/>
                  <a:pt x="130" y="154"/>
                  <a:pt x="130" y="154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08" y="165"/>
                  <a:pt x="108" y="165"/>
                  <a:pt x="108" y="165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107" y="156"/>
                  <a:pt x="107" y="156"/>
                  <a:pt x="107" y="156"/>
                </a:cubicBezTo>
                <a:cubicBezTo>
                  <a:pt x="107" y="156"/>
                  <a:pt x="108" y="156"/>
                  <a:pt x="108" y="156"/>
                </a:cubicBezTo>
                <a:cubicBezTo>
                  <a:pt x="109" y="156"/>
                  <a:pt x="109" y="156"/>
                  <a:pt x="110" y="156"/>
                </a:cubicBezTo>
                <a:cubicBezTo>
                  <a:pt x="131" y="146"/>
                  <a:pt x="131" y="146"/>
                  <a:pt x="131" y="146"/>
                </a:cubicBezTo>
                <a:cubicBezTo>
                  <a:pt x="134" y="152"/>
                  <a:pt x="150" y="157"/>
                  <a:pt x="168" y="157"/>
                </a:cubicBezTo>
                <a:cubicBezTo>
                  <a:pt x="185" y="157"/>
                  <a:pt x="200" y="153"/>
                  <a:pt x="204" y="146"/>
                </a:cubicBezTo>
                <a:cubicBezTo>
                  <a:pt x="217" y="140"/>
                  <a:pt x="217" y="140"/>
                  <a:pt x="217" y="140"/>
                </a:cubicBezTo>
                <a:cubicBezTo>
                  <a:pt x="219" y="140"/>
                  <a:pt x="219" y="138"/>
                  <a:pt x="219" y="137"/>
                </a:cubicBezTo>
                <a:cubicBezTo>
                  <a:pt x="219" y="135"/>
                  <a:pt x="218" y="134"/>
                  <a:pt x="217" y="133"/>
                </a:cubicBezTo>
                <a:cubicBezTo>
                  <a:pt x="205" y="129"/>
                  <a:pt x="205" y="129"/>
                  <a:pt x="205" y="129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9" y="122"/>
                  <a:pt x="220" y="121"/>
                  <a:pt x="220" y="119"/>
                </a:cubicBezTo>
                <a:moveTo>
                  <a:pt x="133" y="95"/>
                </a:moveTo>
                <a:cubicBezTo>
                  <a:pt x="139" y="100"/>
                  <a:pt x="152" y="104"/>
                  <a:pt x="168" y="104"/>
                </a:cubicBezTo>
                <a:cubicBezTo>
                  <a:pt x="184" y="104"/>
                  <a:pt x="197" y="100"/>
                  <a:pt x="203" y="95"/>
                </a:cubicBezTo>
                <a:cubicBezTo>
                  <a:pt x="204" y="96"/>
                  <a:pt x="205" y="98"/>
                  <a:pt x="205" y="100"/>
                </a:cubicBezTo>
                <a:cubicBezTo>
                  <a:pt x="205" y="103"/>
                  <a:pt x="203" y="105"/>
                  <a:pt x="199" y="108"/>
                </a:cubicBezTo>
                <a:cubicBezTo>
                  <a:pt x="192" y="111"/>
                  <a:pt x="181" y="114"/>
                  <a:pt x="168" y="114"/>
                </a:cubicBezTo>
                <a:cubicBezTo>
                  <a:pt x="156" y="114"/>
                  <a:pt x="146" y="112"/>
                  <a:pt x="139" y="109"/>
                </a:cubicBezTo>
                <a:cubicBezTo>
                  <a:pt x="138" y="108"/>
                  <a:pt x="137" y="108"/>
                  <a:pt x="137" y="108"/>
                </a:cubicBezTo>
                <a:cubicBezTo>
                  <a:pt x="133" y="105"/>
                  <a:pt x="130" y="103"/>
                  <a:pt x="130" y="100"/>
                </a:cubicBezTo>
                <a:cubicBezTo>
                  <a:pt x="130" y="98"/>
                  <a:pt x="131" y="96"/>
                  <a:pt x="133" y="95"/>
                </a:cubicBezTo>
                <a:moveTo>
                  <a:pt x="133" y="113"/>
                </a:moveTo>
                <a:cubicBezTo>
                  <a:pt x="139" y="118"/>
                  <a:pt x="152" y="121"/>
                  <a:pt x="168" y="121"/>
                </a:cubicBezTo>
                <a:cubicBezTo>
                  <a:pt x="184" y="121"/>
                  <a:pt x="197" y="118"/>
                  <a:pt x="203" y="113"/>
                </a:cubicBezTo>
                <a:cubicBezTo>
                  <a:pt x="204" y="114"/>
                  <a:pt x="205" y="116"/>
                  <a:pt x="205" y="118"/>
                </a:cubicBezTo>
                <a:cubicBezTo>
                  <a:pt x="205" y="119"/>
                  <a:pt x="205" y="119"/>
                  <a:pt x="205" y="120"/>
                </a:cubicBezTo>
                <a:cubicBezTo>
                  <a:pt x="204" y="121"/>
                  <a:pt x="204" y="122"/>
                  <a:pt x="203" y="122"/>
                </a:cubicBezTo>
                <a:cubicBezTo>
                  <a:pt x="203" y="123"/>
                  <a:pt x="202" y="123"/>
                  <a:pt x="202" y="123"/>
                </a:cubicBezTo>
                <a:cubicBezTo>
                  <a:pt x="202" y="124"/>
                  <a:pt x="202" y="124"/>
                  <a:pt x="201" y="124"/>
                </a:cubicBezTo>
                <a:cubicBezTo>
                  <a:pt x="201" y="125"/>
                  <a:pt x="200" y="125"/>
                  <a:pt x="199" y="126"/>
                </a:cubicBezTo>
                <a:cubicBezTo>
                  <a:pt x="192" y="129"/>
                  <a:pt x="181" y="132"/>
                  <a:pt x="168" y="132"/>
                </a:cubicBezTo>
                <a:cubicBezTo>
                  <a:pt x="156" y="132"/>
                  <a:pt x="146" y="130"/>
                  <a:pt x="139" y="127"/>
                </a:cubicBezTo>
                <a:cubicBezTo>
                  <a:pt x="138" y="126"/>
                  <a:pt x="137" y="126"/>
                  <a:pt x="137" y="126"/>
                </a:cubicBezTo>
                <a:cubicBezTo>
                  <a:pt x="133" y="123"/>
                  <a:pt x="130" y="121"/>
                  <a:pt x="130" y="118"/>
                </a:cubicBezTo>
                <a:cubicBezTo>
                  <a:pt x="130" y="116"/>
                  <a:pt x="131" y="114"/>
                  <a:pt x="133" y="113"/>
                </a:cubicBezTo>
                <a:moveTo>
                  <a:pt x="113" y="128"/>
                </a:moveTo>
                <a:cubicBezTo>
                  <a:pt x="110" y="130"/>
                  <a:pt x="105" y="131"/>
                  <a:pt x="99" y="131"/>
                </a:cubicBezTo>
                <a:cubicBezTo>
                  <a:pt x="93" y="131"/>
                  <a:pt x="87" y="130"/>
                  <a:pt x="84" y="128"/>
                </a:cubicBezTo>
                <a:cubicBezTo>
                  <a:pt x="83" y="127"/>
                  <a:pt x="81" y="126"/>
                  <a:pt x="81" y="125"/>
                </a:cubicBezTo>
                <a:cubicBezTo>
                  <a:pt x="81" y="121"/>
                  <a:pt x="89" y="118"/>
                  <a:pt x="99" y="118"/>
                </a:cubicBezTo>
                <a:cubicBezTo>
                  <a:pt x="108" y="118"/>
                  <a:pt x="116" y="121"/>
                  <a:pt x="116" y="125"/>
                </a:cubicBezTo>
                <a:cubicBezTo>
                  <a:pt x="116" y="126"/>
                  <a:pt x="115" y="127"/>
                  <a:pt x="113" y="128"/>
                </a:cubicBezTo>
                <a:moveTo>
                  <a:pt x="205" y="136"/>
                </a:moveTo>
                <a:cubicBezTo>
                  <a:pt x="205" y="136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8"/>
                  <a:pt x="205" y="138"/>
                  <a:pt x="204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40"/>
                  <a:pt x="203" y="140"/>
                  <a:pt x="203" y="140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2"/>
                  <a:pt x="201" y="142"/>
                </a:cubicBezTo>
                <a:cubicBezTo>
                  <a:pt x="201" y="142"/>
                  <a:pt x="200" y="143"/>
                  <a:pt x="199" y="143"/>
                </a:cubicBezTo>
                <a:cubicBezTo>
                  <a:pt x="192" y="147"/>
                  <a:pt x="181" y="150"/>
                  <a:pt x="168" y="150"/>
                </a:cubicBezTo>
                <a:cubicBezTo>
                  <a:pt x="155" y="150"/>
                  <a:pt x="143" y="147"/>
                  <a:pt x="137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4" y="142"/>
                  <a:pt x="133" y="141"/>
                  <a:pt x="132" y="140"/>
                </a:cubicBezTo>
                <a:cubicBezTo>
                  <a:pt x="132" y="140"/>
                  <a:pt x="132" y="139"/>
                  <a:pt x="132" y="139"/>
                </a:cubicBezTo>
                <a:cubicBezTo>
                  <a:pt x="131" y="139"/>
                  <a:pt x="131" y="138"/>
                  <a:pt x="131" y="138"/>
                </a:cubicBezTo>
                <a:cubicBezTo>
                  <a:pt x="131" y="137"/>
                  <a:pt x="130" y="136"/>
                  <a:pt x="130" y="136"/>
                </a:cubicBezTo>
                <a:cubicBezTo>
                  <a:pt x="130" y="134"/>
                  <a:pt x="131" y="132"/>
                  <a:pt x="133" y="130"/>
                </a:cubicBezTo>
                <a:cubicBezTo>
                  <a:pt x="139" y="136"/>
                  <a:pt x="152" y="139"/>
                  <a:pt x="168" y="139"/>
                </a:cubicBezTo>
                <a:cubicBezTo>
                  <a:pt x="184" y="139"/>
                  <a:pt x="197" y="136"/>
                  <a:pt x="203" y="130"/>
                </a:cubicBezTo>
                <a:cubicBezTo>
                  <a:pt x="204" y="132"/>
                  <a:pt x="205" y="134"/>
                  <a:pt x="205" y="136"/>
                </a:cubicBezTo>
                <a:moveTo>
                  <a:pt x="205" y="120"/>
                </a:moveTo>
                <a:cubicBezTo>
                  <a:pt x="205" y="120"/>
                  <a:pt x="205" y="120"/>
                  <a:pt x="205" y="120"/>
                </a:cubicBezTo>
                <a:cubicBezTo>
                  <a:pt x="206" y="120"/>
                  <a:pt x="206" y="120"/>
                  <a:pt x="206" y="120"/>
                </a:cubicBezTo>
                <a:lnTo>
                  <a:pt x="205" y="120"/>
                </a:lnTo>
                <a:close/>
                <a:moveTo>
                  <a:pt x="137" y="78"/>
                </a:moveTo>
                <a:cubicBezTo>
                  <a:pt x="143" y="82"/>
                  <a:pt x="155" y="85"/>
                  <a:pt x="168" y="85"/>
                </a:cubicBezTo>
                <a:cubicBezTo>
                  <a:pt x="181" y="85"/>
                  <a:pt x="192" y="82"/>
                  <a:pt x="199" y="78"/>
                </a:cubicBezTo>
                <a:cubicBezTo>
                  <a:pt x="203" y="76"/>
                  <a:pt x="205" y="73"/>
                  <a:pt x="205" y="70"/>
                </a:cubicBezTo>
                <a:cubicBezTo>
                  <a:pt x="205" y="63"/>
                  <a:pt x="188" y="56"/>
                  <a:pt x="168" y="56"/>
                </a:cubicBezTo>
                <a:cubicBezTo>
                  <a:pt x="147" y="56"/>
                  <a:pt x="130" y="63"/>
                  <a:pt x="130" y="70"/>
                </a:cubicBezTo>
                <a:cubicBezTo>
                  <a:pt x="130" y="73"/>
                  <a:pt x="133" y="76"/>
                  <a:pt x="137" y="78"/>
                </a:cubicBezTo>
              </a:path>
            </a:pathLst>
          </a:custGeom>
          <a:solidFill>
            <a:srgbClr val="663300"/>
          </a:solidFill>
          <a:ln>
            <a:noFill/>
          </a:ln>
        </p:spPr>
        <p:txBody>
          <a:bodyPr vert="horz" wrap="square" lIns="76347" tIns="38174" rIns="76347" bIns="38174" numCol="1" anchor="t" anchorCtr="0" compatLnSpc="1">
            <a:prstTxWarp prst="textNoShape">
              <a:avLst/>
            </a:prstTxWarp>
          </a:bodyPr>
          <a:lstStyle/>
          <a:p>
            <a:endParaRPr lang="en-US" sz="171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0" name="Прямоугольник 329">
            <a:extLst>
              <a:ext uri="{FF2B5EF4-FFF2-40B4-BE49-F238E27FC236}">
                <a16:creationId xmlns:a16="http://schemas.microsoft.com/office/drawing/2014/main" id="{19C634B4-AC45-4A59-A638-D06DC93831D5}"/>
              </a:ext>
            </a:extLst>
          </p:cNvPr>
          <p:cNvSpPr/>
          <p:nvPr/>
        </p:nvSpPr>
        <p:spPr>
          <a:xfrm>
            <a:off x="6550082" y="3693403"/>
            <a:ext cx="727759" cy="342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uk-UA" sz="1400" b="1" dirty="0">
                <a:solidFill>
                  <a:srgbClr val="66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міні-гранти</a:t>
            </a:r>
            <a:endParaRPr lang="ru-RU" sz="1400" b="1" dirty="0">
              <a:solidFill>
                <a:srgbClr val="66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1" name="Freeform 2000">
            <a:extLst>
              <a:ext uri="{FF2B5EF4-FFF2-40B4-BE49-F238E27FC236}">
                <a16:creationId xmlns:a16="http://schemas.microsoft.com/office/drawing/2014/main" id="{CD360919-7F4A-4EE1-B8D3-E3472E483271}"/>
              </a:ext>
            </a:extLst>
          </p:cNvPr>
          <p:cNvSpPr>
            <a:spLocks noEditPoints="1"/>
          </p:cNvSpPr>
          <p:nvPr/>
        </p:nvSpPr>
        <p:spPr bwMode="auto">
          <a:xfrm>
            <a:off x="10039973" y="3691489"/>
            <a:ext cx="342933" cy="342933"/>
          </a:xfrm>
          <a:custGeom>
            <a:avLst/>
            <a:gdLst>
              <a:gd name="T0" fmla="*/ 126 w 252"/>
              <a:gd name="T1" fmla="*/ 242 h 252"/>
              <a:gd name="T2" fmla="*/ 126 w 252"/>
              <a:gd name="T3" fmla="*/ 0 h 252"/>
              <a:gd name="T4" fmla="*/ 252 w 252"/>
              <a:gd name="T5" fmla="*/ 126 h 252"/>
              <a:gd name="T6" fmla="*/ 217 w 252"/>
              <a:gd name="T7" fmla="*/ 116 h 252"/>
              <a:gd name="T8" fmla="*/ 220 w 252"/>
              <a:gd name="T9" fmla="*/ 102 h 252"/>
              <a:gd name="T10" fmla="*/ 205 w 252"/>
              <a:gd name="T11" fmla="*/ 89 h 252"/>
              <a:gd name="T12" fmla="*/ 168 w 252"/>
              <a:gd name="T13" fmla="*/ 96 h 252"/>
              <a:gd name="T14" fmla="*/ 130 w 252"/>
              <a:gd name="T15" fmla="*/ 82 h 252"/>
              <a:gd name="T16" fmla="*/ 33 w 252"/>
              <a:gd name="T17" fmla="*/ 127 h 252"/>
              <a:gd name="T18" fmla="*/ 34 w 252"/>
              <a:gd name="T19" fmla="*/ 141 h 252"/>
              <a:gd name="T20" fmla="*/ 47 w 252"/>
              <a:gd name="T21" fmla="*/ 153 h 252"/>
              <a:gd name="T22" fmla="*/ 34 w 252"/>
              <a:gd name="T23" fmla="*/ 166 h 252"/>
              <a:gd name="T24" fmla="*/ 109 w 252"/>
              <a:gd name="T25" fmla="*/ 191 h 252"/>
              <a:gd name="T26" fmla="*/ 205 w 252"/>
              <a:gd name="T27" fmla="*/ 179 h 252"/>
              <a:gd name="T28" fmla="*/ 168 w 252"/>
              <a:gd name="T29" fmla="*/ 186 h 252"/>
              <a:gd name="T30" fmla="*/ 130 w 252"/>
              <a:gd name="T31" fmla="*/ 172 h 252"/>
              <a:gd name="T32" fmla="*/ 107 w 252"/>
              <a:gd name="T33" fmla="*/ 183 h 252"/>
              <a:gd name="T34" fmla="*/ 106 w 252"/>
              <a:gd name="T35" fmla="*/ 173 h 252"/>
              <a:gd name="T36" fmla="*/ 131 w 252"/>
              <a:gd name="T37" fmla="*/ 163 h 252"/>
              <a:gd name="T38" fmla="*/ 205 w 252"/>
              <a:gd name="T39" fmla="*/ 154 h 252"/>
              <a:gd name="T40" fmla="*/ 137 w 252"/>
              <a:gd name="T41" fmla="*/ 161 h 252"/>
              <a:gd name="T42" fmla="*/ 130 w 252"/>
              <a:gd name="T43" fmla="*/ 154 h 252"/>
              <a:gd name="T44" fmla="*/ 68 w 252"/>
              <a:gd name="T45" fmla="*/ 152 h 252"/>
              <a:gd name="T46" fmla="*/ 58 w 252"/>
              <a:gd name="T47" fmla="*/ 139 h 252"/>
              <a:gd name="T48" fmla="*/ 110 w 252"/>
              <a:gd name="T49" fmla="*/ 156 h 252"/>
              <a:gd name="T50" fmla="*/ 204 w 252"/>
              <a:gd name="T51" fmla="*/ 146 h 252"/>
              <a:gd name="T52" fmla="*/ 217 w 252"/>
              <a:gd name="T53" fmla="*/ 133 h 252"/>
              <a:gd name="T54" fmla="*/ 220 w 252"/>
              <a:gd name="T55" fmla="*/ 119 h 252"/>
              <a:gd name="T56" fmla="*/ 203 w 252"/>
              <a:gd name="T57" fmla="*/ 95 h 252"/>
              <a:gd name="T58" fmla="*/ 168 w 252"/>
              <a:gd name="T59" fmla="*/ 114 h 252"/>
              <a:gd name="T60" fmla="*/ 130 w 252"/>
              <a:gd name="T61" fmla="*/ 100 h 252"/>
              <a:gd name="T62" fmla="*/ 168 w 252"/>
              <a:gd name="T63" fmla="*/ 121 h 252"/>
              <a:gd name="T64" fmla="*/ 205 w 252"/>
              <a:gd name="T65" fmla="*/ 120 h 252"/>
              <a:gd name="T66" fmla="*/ 201 w 252"/>
              <a:gd name="T67" fmla="*/ 124 h 252"/>
              <a:gd name="T68" fmla="*/ 139 w 252"/>
              <a:gd name="T69" fmla="*/ 127 h 252"/>
              <a:gd name="T70" fmla="*/ 133 w 252"/>
              <a:gd name="T71" fmla="*/ 113 h 252"/>
              <a:gd name="T72" fmla="*/ 84 w 252"/>
              <a:gd name="T73" fmla="*/ 128 h 252"/>
              <a:gd name="T74" fmla="*/ 116 w 252"/>
              <a:gd name="T75" fmla="*/ 125 h 252"/>
              <a:gd name="T76" fmla="*/ 205 w 252"/>
              <a:gd name="T77" fmla="*/ 137 h 252"/>
              <a:gd name="T78" fmla="*/ 204 w 252"/>
              <a:gd name="T79" fmla="*/ 139 h 252"/>
              <a:gd name="T80" fmla="*/ 202 w 252"/>
              <a:gd name="T81" fmla="*/ 141 h 252"/>
              <a:gd name="T82" fmla="*/ 168 w 252"/>
              <a:gd name="T83" fmla="*/ 150 h 252"/>
              <a:gd name="T84" fmla="*/ 136 w 252"/>
              <a:gd name="T85" fmla="*/ 143 h 252"/>
              <a:gd name="T86" fmla="*/ 131 w 252"/>
              <a:gd name="T87" fmla="*/ 138 h 252"/>
              <a:gd name="T88" fmla="*/ 168 w 252"/>
              <a:gd name="T89" fmla="*/ 139 h 252"/>
              <a:gd name="T90" fmla="*/ 205 w 252"/>
              <a:gd name="T91" fmla="*/ 120 h 252"/>
              <a:gd name="T92" fmla="*/ 205 w 252"/>
              <a:gd name="T93" fmla="*/ 120 h 252"/>
              <a:gd name="T94" fmla="*/ 199 w 252"/>
              <a:gd name="T95" fmla="*/ 78 h 252"/>
              <a:gd name="T96" fmla="*/ 130 w 252"/>
              <a:gd name="T97" fmla="*/ 7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2" h="252">
                <a:moveTo>
                  <a:pt x="126" y="10"/>
                </a:moveTo>
                <a:cubicBezTo>
                  <a:pt x="190" y="10"/>
                  <a:pt x="242" y="62"/>
                  <a:pt x="242" y="126"/>
                </a:cubicBezTo>
                <a:cubicBezTo>
                  <a:pt x="242" y="190"/>
                  <a:pt x="190" y="242"/>
                  <a:pt x="126" y="242"/>
                </a:cubicBezTo>
                <a:cubicBezTo>
                  <a:pt x="62" y="242"/>
                  <a:pt x="10" y="190"/>
                  <a:pt x="10" y="126"/>
                </a:cubicBezTo>
                <a:cubicBezTo>
                  <a:pt x="10" y="62"/>
                  <a:pt x="62" y="10"/>
                  <a:pt x="126" y="10"/>
                </a:cubicBezTo>
                <a:moveTo>
                  <a:pt x="126" y="0"/>
                </a:moveTo>
                <a:cubicBezTo>
                  <a:pt x="56" y="0"/>
                  <a:pt x="0" y="56"/>
                  <a:pt x="0" y="126"/>
                </a:cubicBezTo>
                <a:cubicBezTo>
                  <a:pt x="0" y="196"/>
                  <a:pt x="56" y="252"/>
                  <a:pt x="126" y="252"/>
                </a:cubicBezTo>
                <a:cubicBezTo>
                  <a:pt x="196" y="252"/>
                  <a:pt x="252" y="196"/>
                  <a:pt x="252" y="126"/>
                </a:cubicBezTo>
                <a:cubicBezTo>
                  <a:pt x="252" y="56"/>
                  <a:pt x="196" y="0"/>
                  <a:pt x="126" y="0"/>
                </a:cubicBezTo>
                <a:moveTo>
                  <a:pt x="220" y="119"/>
                </a:moveTo>
                <a:cubicBezTo>
                  <a:pt x="220" y="117"/>
                  <a:pt x="219" y="116"/>
                  <a:pt x="217" y="116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8" y="105"/>
                  <a:pt x="218" y="105"/>
                  <a:pt x="218" y="105"/>
                </a:cubicBezTo>
                <a:cubicBezTo>
                  <a:pt x="220" y="105"/>
                  <a:pt x="220" y="103"/>
                  <a:pt x="220" y="102"/>
                </a:cubicBezTo>
                <a:cubicBezTo>
                  <a:pt x="220" y="100"/>
                  <a:pt x="219" y="99"/>
                  <a:pt x="218" y="98"/>
                </a:cubicBezTo>
                <a:cubicBezTo>
                  <a:pt x="204" y="93"/>
                  <a:pt x="204" y="93"/>
                  <a:pt x="204" y="93"/>
                </a:cubicBezTo>
                <a:cubicBezTo>
                  <a:pt x="205" y="92"/>
                  <a:pt x="205" y="91"/>
                  <a:pt x="205" y="89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205" y="85"/>
                  <a:pt x="203" y="88"/>
                  <a:pt x="199" y="90"/>
                </a:cubicBezTo>
                <a:cubicBezTo>
                  <a:pt x="192" y="94"/>
                  <a:pt x="181" y="96"/>
                  <a:pt x="168" y="96"/>
                </a:cubicBezTo>
                <a:cubicBezTo>
                  <a:pt x="156" y="96"/>
                  <a:pt x="146" y="94"/>
                  <a:pt x="139" y="91"/>
                </a:cubicBezTo>
                <a:cubicBezTo>
                  <a:pt x="138" y="91"/>
                  <a:pt x="137" y="90"/>
                  <a:pt x="137" y="90"/>
                </a:cubicBezTo>
                <a:cubicBezTo>
                  <a:pt x="133" y="88"/>
                  <a:pt x="130" y="85"/>
                  <a:pt x="130" y="82"/>
                </a:cubicBezTo>
                <a:cubicBezTo>
                  <a:pt x="130" y="81"/>
                  <a:pt x="131" y="80"/>
                  <a:pt x="131" y="79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3" y="124"/>
                  <a:pt x="33" y="126"/>
                  <a:pt x="33" y="127"/>
                </a:cubicBezTo>
                <a:cubicBezTo>
                  <a:pt x="33" y="129"/>
                  <a:pt x="34" y="130"/>
                  <a:pt x="35" y="131"/>
                </a:cubicBezTo>
                <a:cubicBezTo>
                  <a:pt x="47" y="135"/>
                  <a:pt x="47" y="135"/>
                  <a:pt x="47" y="135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3" y="142"/>
                  <a:pt x="32" y="143"/>
                  <a:pt x="32" y="145"/>
                </a:cubicBezTo>
                <a:cubicBezTo>
                  <a:pt x="32" y="147"/>
                  <a:pt x="33" y="148"/>
                  <a:pt x="35" y="148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2" y="159"/>
                  <a:pt x="32" y="161"/>
                  <a:pt x="32" y="162"/>
                </a:cubicBezTo>
                <a:cubicBezTo>
                  <a:pt x="32" y="164"/>
                  <a:pt x="33" y="165"/>
                  <a:pt x="34" y="166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6" y="191"/>
                  <a:pt x="107" y="191"/>
                  <a:pt x="107" y="191"/>
                </a:cubicBezTo>
                <a:cubicBezTo>
                  <a:pt x="108" y="191"/>
                  <a:pt x="108" y="191"/>
                  <a:pt x="109" y="191"/>
                </a:cubicBezTo>
                <a:cubicBezTo>
                  <a:pt x="131" y="181"/>
                  <a:pt x="131" y="181"/>
                  <a:pt x="131" y="181"/>
                </a:cubicBezTo>
                <a:cubicBezTo>
                  <a:pt x="133" y="188"/>
                  <a:pt x="149" y="193"/>
                  <a:pt x="168" y="193"/>
                </a:cubicBezTo>
                <a:cubicBezTo>
                  <a:pt x="188" y="193"/>
                  <a:pt x="205" y="187"/>
                  <a:pt x="205" y="179"/>
                </a:cubicBezTo>
                <a:cubicBezTo>
                  <a:pt x="205" y="171"/>
                  <a:pt x="205" y="171"/>
                  <a:pt x="205" y="171"/>
                </a:cubicBezTo>
                <a:cubicBezTo>
                  <a:pt x="205" y="174"/>
                  <a:pt x="203" y="177"/>
                  <a:pt x="199" y="179"/>
                </a:cubicBezTo>
                <a:cubicBezTo>
                  <a:pt x="192" y="183"/>
                  <a:pt x="181" y="186"/>
                  <a:pt x="168" y="186"/>
                </a:cubicBezTo>
                <a:cubicBezTo>
                  <a:pt x="155" y="186"/>
                  <a:pt x="143" y="183"/>
                  <a:pt x="137" y="179"/>
                </a:cubicBezTo>
                <a:cubicBezTo>
                  <a:pt x="136" y="179"/>
                  <a:pt x="136" y="179"/>
                  <a:pt x="135" y="178"/>
                </a:cubicBezTo>
                <a:cubicBezTo>
                  <a:pt x="132" y="176"/>
                  <a:pt x="131" y="174"/>
                  <a:pt x="130" y="172"/>
                </a:cubicBezTo>
                <a:cubicBezTo>
                  <a:pt x="130" y="172"/>
                  <a:pt x="130" y="172"/>
                  <a:pt x="130" y="171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07" y="183"/>
                  <a:pt x="107" y="183"/>
                  <a:pt x="107" y="183"/>
                </a:cubicBezTo>
                <a:cubicBezTo>
                  <a:pt x="46" y="162"/>
                  <a:pt x="46" y="162"/>
                  <a:pt x="46" y="162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106" y="173"/>
                  <a:pt x="106" y="173"/>
                  <a:pt x="106" y="173"/>
                </a:cubicBezTo>
                <a:cubicBezTo>
                  <a:pt x="107" y="173"/>
                  <a:pt x="107" y="173"/>
                  <a:pt x="108" y="173"/>
                </a:cubicBezTo>
                <a:cubicBezTo>
                  <a:pt x="108" y="173"/>
                  <a:pt x="109" y="173"/>
                  <a:pt x="109" y="173"/>
                </a:cubicBezTo>
                <a:cubicBezTo>
                  <a:pt x="131" y="163"/>
                  <a:pt x="131" y="163"/>
                  <a:pt x="131" y="163"/>
                </a:cubicBezTo>
                <a:cubicBezTo>
                  <a:pt x="134" y="170"/>
                  <a:pt x="149" y="175"/>
                  <a:pt x="168" y="175"/>
                </a:cubicBezTo>
                <a:cubicBezTo>
                  <a:pt x="188" y="175"/>
                  <a:pt x="205" y="169"/>
                  <a:pt x="205" y="161"/>
                </a:cubicBezTo>
                <a:cubicBezTo>
                  <a:pt x="205" y="154"/>
                  <a:pt x="205" y="154"/>
                  <a:pt x="205" y="154"/>
                </a:cubicBezTo>
                <a:cubicBezTo>
                  <a:pt x="205" y="156"/>
                  <a:pt x="203" y="159"/>
                  <a:pt x="199" y="161"/>
                </a:cubicBezTo>
                <a:cubicBezTo>
                  <a:pt x="192" y="165"/>
                  <a:pt x="181" y="168"/>
                  <a:pt x="168" y="168"/>
                </a:cubicBezTo>
                <a:cubicBezTo>
                  <a:pt x="155" y="168"/>
                  <a:pt x="143" y="165"/>
                  <a:pt x="137" y="161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3" y="159"/>
                  <a:pt x="131" y="157"/>
                  <a:pt x="131" y="155"/>
                </a:cubicBezTo>
                <a:cubicBezTo>
                  <a:pt x="131" y="154"/>
                  <a:pt x="130" y="154"/>
                  <a:pt x="130" y="154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08" y="165"/>
                  <a:pt x="108" y="165"/>
                  <a:pt x="108" y="165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107" y="156"/>
                  <a:pt x="107" y="156"/>
                  <a:pt x="107" y="156"/>
                </a:cubicBezTo>
                <a:cubicBezTo>
                  <a:pt x="107" y="156"/>
                  <a:pt x="108" y="156"/>
                  <a:pt x="108" y="156"/>
                </a:cubicBezTo>
                <a:cubicBezTo>
                  <a:pt x="109" y="156"/>
                  <a:pt x="109" y="156"/>
                  <a:pt x="110" y="156"/>
                </a:cubicBezTo>
                <a:cubicBezTo>
                  <a:pt x="131" y="146"/>
                  <a:pt x="131" y="146"/>
                  <a:pt x="131" y="146"/>
                </a:cubicBezTo>
                <a:cubicBezTo>
                  <a:pt x="134" y="152"/>
                  <a:pt x="150" y="157"/>
                  <a:pt x="168" y="157"/>
                </a:cubicBezTo>
                <a:cubicBezTo>
                  <a:pt x="185" y="157"/>
                  <a:pt x="200" y="153"/>
                  <a:pt x="204" y="146"/>
                </a:cubicBezTo>
                <a:cubicBezTo>
                  <a:pt x="217" y="140"/>
                  <a:pt x="217" y="140"/>
                  <a:pt x="217" y="140"/>
                </a:cubicBezTo>
                <a:cubicBezTo>
                  <a:pt x="219" y="140"/>
                  <a:pt x="219" y="138"/>
                  <a:pt x="219" y="137"/>
                </a:cubicBezTo>
                <a:cubicBezTo>
                  <a:pt x="219" y="135"/>
                  <a:pt x="218" y="134"/>
                  <a:pt x="217" y="133"/>
                </a:cubicBezTo>
                <a:cubicBezTo>
                  <a:pt x="205" y="129"/>
                  <a:pt x="205" y="129"/>
                  <a:pt x="205" y="129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9" y="122"/>
                  <a:pt x="220" y="121"/>
                  <a:pt x="220" y="119"/>
                </a:cubicBezTo>
                <a:moveTo>
                  <a:pt x="133" y="95"/>
                </a:moveTo>
                <a:cubicBezTo>
                  <a:pt x="139" y="100"/>
                  <a:pt x="152" y="104"/>
                  <a:pt x="168" y="104"/>
                </a:cubicBezTo>
                <a:cubicBezTo>
                  <a:pt x="184" y="104"/>
                  <a:pt x="197" y="100"/>
                  <a:pt x="203" y="95"/>
                </a:cubicBezTo>
                <a:cubicBezTo>
                  <a:pt x="204" y="96"/>
                  <a:pt x="205" y="98"/>
                  <a:pt x="205" y="100"/>
                </a:cubicBezTo>
                <a:cubicBezTo>
                  <a:pt x="205" y="103"/>
                  <a:pt x="203" y="105"/>
                  <a:pt x="199" y="108"/>
                </a:cubicBezTo>
                <a:cubicBezTo>
                  <a:pt x="192" y="111"/>
                  <a:pt x="181" y="114"/>
                  <a:pt x="168" y="114"/>
                </a:cubicBezTo>
                <a:cubicBezTo>
                  <a:pt x="156" y="114"/>
                  <a:pt x="146" y="112"/>
                  <a:pt x="139" y="109"/>
                </a:cubicBezTo>
                <a:cubicBezTo>
                  <a:pt x="138" y="108"/>
                  <a:pt x="137" y="108"/>
                  <a:pt x="137" y="108"/>
                </a:cubicBezTo>
                <a:cubicBezTo>
                  <a:pt x="133" y="105"/>
                  <a:pt x="130" y="103"/>
                  <a:pt x="130" y="100"/>
                </a:cubicBezTo>
                <a:cubicBezTo>
                  <a:pt x="130" y="98"/>
                  <a:pt x="131" y="96"/>
                  <a:pt x="133" y="95"/>
                </a:cubicBezTo>
                <a:moveTo>
                  <a:pt x="133" y="113"/>
                </a:moveTo>
                <a:cubicBezTo>
                  <a:pt x="139" y="118"/>
                  <a:pt x="152" y="121"/>
                  <a:pt x="168" y="121"/>
                </a:cubicBezTo>
                <a:cubicBezTo>
                  <a:pt x="184" y="121"/>
                  <a:pt x="197" y="118"/>
                  <a:pt x="203" y="113"/>
                </a:cubicBezTo>
                <a:cubicBezTo>
                  <a:pt x="204" y="114"/>
                  <a:pt x="205" y="116"/>
                  <a:pt x="205" y="118"/>
                </a:cubicBezTo>
                <a:cubicBezTo>
                  <a:pt x="205" y="119"/>
                  <a:pt x="205" y="119"/>
                  <a:pt x="205" y="120"/>
                </a:cubicBezTo>
                <a:cubicBezTo>
                  <a:pt x="204" y="121"/>
                  <a:pt x="204" y="122"/>
                  <a:pt x="203" y="122"/>
                </a:cubicBezTo>
                <a:cubicBezTo>
                  <a:pt x="203" y="123"/>
                  <a:pt x="202" y="123"/>
                  <a:pt x="202" y="123"/>
                </a:cubicBezTo>
                <a:cubicBezTo>
                  <a:pt x="202" y="124"/>
                  <a:pt x="202" y="124"/>
                  <a:pt x="201" y="124"/>
                </a:cubicBezTo>
                <a:cubicBezTo>
                  <a:pt x="201" y="125"/>
                  <a:pt x="200" y="125"/>
                  <a:pt x="199" y="126"/>
                </a:cubicBezTo>
                <a:cubicBezTo>
                  <a:pt x="192" y="129"/>
                  <a:pt x="181" y="132"/>
                  <a:pt x="168" y="132"/>
                </a:cubicBezTo>
                <a:cubicBezTo>
                  <a:pt x="156" y="132"/>
                  <a:pt x="146" y="130"/>
                  <a:pt x="139" y="127"/>
                </a:cubicBezTo>
                <a:cubicBezTo>
                  <a:pt x="138" y="126"/>
                  <a:pt x="137" y="126"/>
                  <a:pt x="137" y="126"/>
                </a:cubicBezTo>
                <a:cubicBezTo>
                  <a:pt x="133" y="123"/>
                  <a:pt x="130" y="121"/>
                  <a:pt x="130" y="118"/>
                </a:cubicBezTo>
                <a:cubicBezTo>
                  <a:pt x="130" y="116"/>
                  <a:pt x="131" y="114"/>
                  <a:pt x="133" y="113"/>
                </a:cubicBezTo>
                <a:moveTo>
                  <a:pt x="113" y="128"/>
                </a:moveTo>
                <a:cubicBezTo>
                  <a:pt x="110" y="130"/>
                  <a:pt x="105" y="131"/>
                  <a:pt x="99" y="131"/>
                </a:cubicBezTo>
                <a:cubicBezTo>
                  <a:pt x="93" y="131"/>
                  <a:pt x="87" y="130"/>
                  <a:pt x="84" y="128"/>
                </a:cubicBezTo>
                <a:cubicBezTo>
                  <a:pt x="83" y="127"/>
                  <a:pt x="81" y="126"/>
                  <a:pt x="81" y="125"/>
                </a:cubicBezTo>
                <a:cubicBezTo>
                  <a:pt x="81" y="121"/>
                  <a:pt x="89" y="118"/>
                  <a:pt x="99" y="118"/>
                </a:cubicBezTo>
                <a:cubicBezTo>
                  <a:pt x="108" y="118"/>
                  <a:pt x="116" y="121"/>
                  <a:pt x="116" y="125"/>
                </a:cubicBezTo>
                <a:cubicBezTo>
                  <a:pt x="116" y="126"/>
                  <a:pt x="115" y="127"/>
                  <a:pt x="113" y="128"/>
                </a:cubicBezTo>
                <a:moveTo>
                  <a:pt x="205" y="136"/>
                </a:moveTo>
                <a:cubicBezTo>
                  <a:pt x="205" y="136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05" y="138"/>
                  <a:pt x="205" y="138"/>
                  <a:pt x="204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40"/>
                  <a:pt x="203" y="140"/>
                  <a:pt x="203" y="140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2"/>
                  <a:pt x="201" y="142"/>
                </a:cubicBezTo>
                <a:cubicBezTo>
                  <a:pt x="201" y="142"/>
                  <a:pt x="200" y="143"/>
                  <a:pt x="199" y="143"/>
                </a:cubicBezTo>
                <a:cubicBezTo>
                  <a:pt x="192" y="147"/>
                  <a:pt x="181" y="150"/>
                  <a:pt x="168" y="150"/>
                </a:cubicBezTo>
                <a:cubicBezTo>
                  <a:pt x="155" y="150"/>
                  <a:pt x="143" y="147"/>
                  <a:pt x="137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6" y="143"/>
                  <a:pt x="136" y="143"/>
                  <a:pt x="136" y="143"/>
                </a:cubicBezTo>
                <a:cubicBezTo>
                  <a:pt x="134" y="142"/>
                  <a:pt x="133" y="141"/>
                  <a:pt x="132" y="140"/>
                </a:cubicBezTo>
                <a:cubicBezTo>
                  <a:pt x="132" y="140"/>
                  <a:pt x="132" y="139"/>
                  <a:pt x="132" y="139"/>
                </a:cubicBezTo>
                <a:cubicBezTo>
                  <a:pt x="131" y="139"/>
                  <a:pt x="131" y="138"/>
                  <a:pt x="131" y="138"/>
                </a:cubicBezTo>
                <a:cubicBezTo>
                  <a:pt x="131" y="137"/>
                  <a:pt x="130" y="136"/>
                  <a:pt x="130" y="136"/>
                </a:cubicBezTo>
                <a:cubicBezTo>
                  <a:pt x="130" y="134"/>
                  <a:pt x="131" y="132"/>
                  <a:pt x="133" y="130"/>
                </a:cubicBezTo>
                <a:cubicBezTo>
                  <a:pt x="139" y="136"/>
                  <a:pt x="152" y="139"/>
                  <a:pt x="168" y="139"/>
                </a:cubicBezTo>
                <a:cubicBezTo>
                  <a:pt x="184" y="139"/>
                  <a:pt x="197" y="136"/>
                  <a:pt x="203" y="130"/>
                </a:cubicBezTo>
                <a:cubicBezTo>
                  <a:pt x="204" y="132"/>
                  <a:pt x="205" y="134"/>
                  <a:pt x="205" y="136"/>
                </a:cubicBezTo>
                <a:moveTo>
                  <a:pt x="205" y="120"/>
                </a:moveTo>
                <a:cubicBezTo>
                  <a:pt x="205" y="120"/>
                  <a:pt x="205" y="120"/>
                  <a:pt x="205" y="120"/>
                </a:cubicBezTo>
                <a:cubicBezTo>
                  <a:pt x="206" y="120"/>
                  <a:pt x="206" y="120"/>
                  <a:pt x="206" y="120"/>
                </a:cubicBezTo>
                <a:lnTo>
                  <a:pt x="205" y="120"/>
                </a:lnTo>
                <a:close/>
                <a:moveTo>
                  <a:pt x="137" y="78"/>
                </a:moveTo>
                <a:cubicBezTo>
                  <a:pt x="143" y="82"/>
                  <a:pt x="155" y="85"/>
                  <a:pt x="168" y="85"/>
                </a:cubicBezTo>
                <a:cubicBezTo>
                  <a:pt x="181" y="85"/>
                  <a:pt x="192" y="82"/>
                  <a:pt x="199" y="78"/>
                </a:cubicBezTo>
                <a:cubicBezTo>
                  <a:pt x="203" y="76"/>
                  <a:pt x="205" y="73"/>
                  <a:pt x="205" y="70"/>
                </a:cubicBezTo>
                <a:cubicBezTo>
                  <a:pt x="205" y="63"/>
                  <a:pt x="188" y="56"/>
                  <a:pt x="168" y="56"/>
                </a:cubicBezTo>
                <a:cubicBezTo>
                  <a:pt x="147" y="56"/>
                  <a:pt x="130" y="63"/>
                  <a:pt x="130" y="70"/>
                </a:cubicBezTo>
                <a:cubicBezTo>
                  <a:pt x="130" y="73"/>
                  <a:pt x="133" y="76"/>
                  <a:pt x="137" y="78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76347" tIns="38174" rIns="76347" bIns="38174" numCol="1" anchor="t" anchorCtr="0" compatLnSpc="1">
            <a:prstTxWarp prst="textNoShape">
              <a:avLst/>
            </a:prstTxWarp>
          </a:bodyPr>
          <a:lstStyle/>
          <a:p>
            <a:endParaRPr lang="en-US" sz="171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2" name="Прямоугольник 331">
            <a:extLst>
              <a:ext uri="{FF2B5EF4-FFF2-40B4-BE49-F238E27FC236}">
                <a16:creationId xmlns:a16="http://schemas.microsoft.com/office/drawing/2014/main" id="{1D5EA9D8-AEDA-4CCF-91D3-8E7BBA924DFB}"/>
              </a:ext>
            </a:extLst>
          </p:cNvPr>
          <p:cNvSpPr/>
          <p:nvPr/>
        </p:nvSpPr>
        <p:spPr>
          <a:xfrm>
            <a:off x="10345800" y="3691489"/>
            <a:ext cx="727759" cy="342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uk-UA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міні-гранти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3" name="Рисунок 332">
            <a:extLst>
              <a:ext uri="{FF2B5EF4-FFF2-40B4-BE49-F238E27FC236}">
                <a16:creationId xmlns:a16="http://schemas.microsoft.com/office/drawing/2014/main" id="{280B814A-73EC-4748-A492-BE97037B5E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715" y="4763538"/>
            <a:ext cx="480106" cy="480106"/>
          </a:xfrm>
          <a:prstGeom prst="rect">
            <a:avLst/>
          </a:prstGeom>
          <a:effectLst/>
        </p:spPr>
      </p:pic>
      <p:pic>
        <p:nvPicPr>
          <p:cNvPr id="334" name="Рисунок 333">
            <a:extLst>
              <a:ext uri="{FF2B5EF4-FFF2-40B4-BE49-F238E27FC236}">
                <a16:creationId xmlns:a16="http://schemas.microsoft.com/office/drawing/2014/main" id="{180DBE20-1318-48A3-A370-DEC62A0DDF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31" y="4103921"/>
            <a:ext cx="480106" cy="480106"/>
          </a:xfrm>
          <a:prstGeom prst="rect">
            <a:avLst/>
          </a:prstGeom>
          <a:effectLst/>
        </p:spPr>
      </p:pic>
      <p:pic>
        <p:nvPicPr>
          <p:cNvPr id="3080" name="Picture 8" descr="Файл:Логотип сервісу Дія.svg — Вікіпедія">
            <a:extLst>
              <a:ext uri="{FF2B5EF4-FFF2-40B4-BE49-F238E27FC236}">
                <a16:creationId xmlns:a16="http://schemas.microsoft.com/office/drawing/2014/main" id="{5F4A2602-F2C7-4D41-937C-07E063BFC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252" y="1889661"/>
            <a:ext cx="617126" cy="27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Скругленный прямоугольник 145">
            <a:extLst>
              <a:ext uri="{FF2B5EF4-FFF2-40B4-BE49-F238E27FC236}">
                <a16:creationId xmlns:a16="http://schemas.microsoft.com/office/drawing/2014/main" id="{16E9C22D-D832-4ED2-BF03-9F789941833D}"/>
              </a:ext>
            </a:extLst>
          </p:cNvPr>
          <p:cNvSpPr/>
          <p:nvPr/>
        </p:nvSpPr>
        <p:spPr>
          <a:xfrm>
            <a:off x="7788714" y="1988484"/>
            <a:ext cx="4252020" cy="927330"/>
          </a:xfrm>
          <a:prstGeom prst="roundRect">
            <a:avLst>
              <a:gd name="adj" fmla="val 0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3" tIns="34293" rIns="34293" bIns="34293" rtlCol="0" anchor="ctr"/>
          <a:lstStyle/>
          <a:p>
            <a:pPr algn="ctr"/>
            <a:r>
              <a:rPr lang="uk-UA" sz="228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750 грантів</a:t>
            </a:r>
          </a:p>
          <a:p>
            <a:pPr algn="ctr"/>
            <a:r>
              <a:rPr lang="uk-UA" sz="2286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розміром до 4 000 євро </a:t>
            </a:r>
            <a:r>
              <a:rPr lang="uk-UA" sz="1715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(без ПДВ)</a:t>
            </a:r>
          </a:p>
        </p:txBody>
      </p:sp>
      <p:sp>
        <p:nvSpPr>
          <p:cNvPr id="61" name="Прямоугольник 2"/>
          <p:cNvSpPr/>
          <p:nvPr/>
        </p:nvSpPr>
        <p:spPr>
          <a:xfrm>
            <a:off x="-314835" y="58927"/>
            <a:ext cx="10660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latin typeface="Arial Black" pitchFamily="34" charset="0"/>
              </a:rPr>
              <a:t>NEW </a:t>
            </a:r>
            <a:r>
              <a:rPr lang="ru-RU" sz="3600" dirty="0" smtClean="0">
                <a:latin typeface="Arial Black" pitchFamily="34" charset="0"/>
              </a:rPr>
              <a:t>ГРАНТОВА</a:t>
            </a:r>
            <a:r>
              <a:rPr lang="ru-RU" sz="3600" b="1" dirty="0" smtClean="0">
                <a:latin typeface="Arial Black" pitchFamily="34" charset="0"/>
              </a:rPr>
              <a:t> ПРОГРАМА </a:t>
            </a:r>
            <a:r>
              <a:rPr lang="uk-UA" sz="3600" b="1" dirty="0" smtClean="0">
                <a:latin typeface="Arial Black" pitchFamily="34" charset="0"/>
              </a:rPr>
              <a:t>від</a:t>
            </a:r>
            <a:r>
              <a:rPr lang="ru-RU" sz="3600" b="1" dirty="0" smtClean="0">
                <a:latin typeface="Arial Black" pitchFamily="34" charset="0"/>
              </a:rPr>
              <a:t> </a:t>
            </a:r>
            <a:r>
              <a:rPr lang="en-US" sz="3600" b="1" dirty="0" smtClean="0">
                <a:latin typeface="Arial Black" pitchFamily="34" charset="0"/>
              </a:rPr>
              <a:t>GIZ</a:t>
            </a:r>
            <a:endParaRPr lang="ru-RU" sz="3600" b="1" dirty="0">
              <a:latin typeface="Arial Black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280" y="77999"/>
            <a:ext cx="985454" cy="55399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13F1655-8EED-725C-47C4-44371E617C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23120" y="28516"/>
            <a:ext cx="1306997" cy="6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18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"/>
          <p:cNvSpPr/>
          <p:nvPr/>
        </p:nvSpPr>
        <p:spPr>
          <a:xfrm>
            <a:off x="-10633" y="-31284"/>
            <a:ext cx="12192000" cy="886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0EB7AD-0776-4FA4-BABE-32343FA2F0BA}"/>
              </a:ext>
            </a:extLst>
          </p:cNvPr>
          <p:cNvSpPr txBox="1"/>
          <p:nvPr/>
        </p:nvSpPr>
        <p:spPr>
          <a:xfrm>
            <a:off x="2481026" y="5707389"/>
            <a:ext cx="6980510" cy="1351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uk-UA" sz="4800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Р</a:t>
            </a:r>
            <a:r>
              <a:rPr kumimoji="0" lang="uk-UA" sz="4800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азом до </a:t>
            </a:r>
            <a:r>
              <a:rPr lang="uk-UA" sz="4800" dirty="0">
                <a:solidFill>
                  <a:schemeClr val="bg1"/>
                </a:solidFill>
                <a:latin typeface="Arial Black" panose="020B0A04020102020204" pitchFamily="34" charset="0"/>
              </a:rPr>
              <a:t>Перемоги</a:t>
            </a:r>
            <a:endParaRPr kumimoji="0" lang="en-US" sz="4800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17B597-01A5-43A4-7826-279F8E852E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noFill/>
            </a:endParaRPr>
          </a:p>
        </p:txBody>
      </p:sp>
      <p:pic>
        <p:nvPicPr>
          <p:cNvPr id="102" name="Рисунок 10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2528B45-E3F5-B3CF-522C-894F64177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42" y="1365508"/>
            <a:ext cx="5429250" cy="3552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0" y="117107"/>
            <a:ext cx="1148080" cy="5899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3F1655-8EED-725C-47C4-44371E617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360" y="117107"/>
            <a:ext cx="1493520" cy="5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2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376"/>
            <a:ext cx="12192000" cy="889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12" y="113291"/>
            <a:ext cx="4665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ОЩАДБАНК 2023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3449" y="5906225"/>
            <a:ext cx="2168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1 700+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відділень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(найбільша в Україні)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73164" y="4183542"/>
            <a:ext cx="2058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59%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інкасацій підприємств здійснюється Ощадом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3449" y="4183542"/>
            <a:ext cx="19343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70 тис+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POS-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терміналів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3449" y="2340925"/>
            <a:ext cx="2537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понад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200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тис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підприємств обслуговуються в Ощаді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73164" y="2342587"/>
            <a:ext cx="25283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понад 1,2 млн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працівників підприємств отримують ЗП в рамках ЗКП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73164" y="5906225"/>
            <a:ext cx="1521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3 300+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банкоматів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449" y="1532108"/>
            <a:ext cx="702559" cy="705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102" y="3370627"/>
            <a:ext cx="702559" cy="7056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428" y="5061131"/>
            <a:ext cx="705600" cy="70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949" y="1575030"/>
            <a:ext cx="705600" cy="705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490" y="3370627"/>
            <a:ext cx="702559" cy="705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164" y="5061131"/>
            <a:ext cx="705600" cy="705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B0AA0C-B8C3-893C-8A8B-EA69151AC5E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2" y="1737360"/>
            <a:ext cx="5937256" cy="43179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7E90E18-ABC5-A37E-EA42-7826C0D003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361" y="198830"/>
            <a:ext cx="1150634" cy="6107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3F1655-8EED-725C-47C4-44371E617C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0980" y="161317"/>
            <a:ext cx="1706346" cy="6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1"/>
          <p:cNvSpPr/>
          <p:nvPr/>
        </p:nvSpPr>
        <p:spPr>
          <a:xfrm>
            <a:off x="0" y="-14944"/>
            <a:ext cx="12192000" cy="98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316" y="122825"/>
            <a:ext cx="6195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Arial Black" pitchFamily="34" charset="0"/>
              </a:rPr>
              <a:t>КРЕДИТУВАННЯ ММСБ</a:t>
            </a:r>
            <a:endParaRPr lang="ru-RU" sz="3600" dirty="0">
              <a:latin typeface="Arial Black" pitchFamily="34" charset="0"/>
            </a:endParaRPr>
          </a:p>
        </p:txBody>
      </p:sp>
      <p:grpSp>
        <p:nvGrpSpPr>
          <p:cNvPr id="9" name="Групувати 8"/>
          <p:cNvGrpSpPr/>
          <p:nvPr/>
        </p:nvGrpSpPr>
        <p:grpSpPr>
          <a:xfrm>
            <a:off x="40581" y="3174574"/>
            <a:ext cx="2198595" cy="1393259"/>
            <a:chOff x="-17764" y="3163868"/>
            <a:chExt cx="2844850" cy="154341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7764" y="4127671"/>
              <a:ext cx="2844850" cy="579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4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Державна програма 5-7-9 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085" y="3163868"/>
              <a:ext cx="1622904" cy="915470"/>
            </a:xfrm>
            <a:prstGeom prst="rect">
              <a:avLst/>
            </a:prstGeom>
          </p:spPr>
        </p:pic>
      </p:grpSp>
      <p:grpSp>
        <p:nvGrpSpPr>
          <p:cNvPr id="8" name="Групувати 7"/>
          <p:cNvGrpSpPr/>
          <p:nvPr/>
        </p:nvGrpSpPr>
        <p:grpSpPr>
          <a:xfrm>
            <a:off x="4948595" y="3114828"/>
            <a:ext cx="1947922" cy="1244259"/>
            <a:chOff x="7064641" y="4685086"/>
            <a:chExt cx="2520495" cy="137835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064641" y="5483831"/>
              <a:ext cx="2520495" cy="579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4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Державна </a:t>
              </a:r>
              <a:r>
                <a:rPr lang="uk-UA" sz="1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гарантія</a:t>
              </a:r>
              <a:endParaRPr lang="uk-UA" sz="1100" dirty="0">
                <a:solidFill>
                  <a:schemeClr val="bg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55871" y="4685086"/>
              <a:ext cx="1211265" cy="791083"/>
            </a:xfrm>
            <a:prstGeom prst="rect">
              <a:avLst/>
            </a:prstGeom>
          </p:spPr>
        </p:pic>
      </p:grpSp>
      <p:grpSp>
        <p:nvGrpSpPr>
          <p:cNvPr id="7" name="Групувати 6"/>
          <p:cNvGrpSpPr/>
          <p:nvPr/>
        </p:nvGrpSpPr>
        <p:grpSpPr>
          <a:xfrm>
            <a:off x="6922031" y="2999176"/>
            <a:ext cx="2013964" cy="1400480"/>
            <a:chOff x="3106128" y="4685086"/>
            <a:chExt cx="2605949" cy="155141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106128" y="5656889"/>
              <a:ext cx="2605949" cy="579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4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Експортна кредитна агенція </a:t>
              </a:r>
              <a:endParaRPr lang="uk-UA" sz="1100" dirty="0">
                <a:solidFill>
                  <a:schemeClr val="bg1"/>
                </a:solidFill>
              </a:endParaRPr>
            </a:p>
          </p:txBody>
        </p:sp>
        <p:pic>
          <p:nvPicPr>
            <p:cNvPr id="18" name="Рисунок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604" y="5186496"/>
              <a:ext cx="1143461" cy="449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0491" y="4685086"/>
              <a:ext cx="573714" cy="471009"/>
            </a:xfrm>
            <a:prstGeom prst="rect">
              <a:avLst/>
            </a:prstGeom>
          </p:spPr>
        </p:pic>
      </p:grpSp>
      <p:sp>
        <p:nvSpPr>
          <p:cNvPr id="33" name="Прямоугольник 5">
            <a:extLst>
              <a:ext uri="{FF2B5EF4-FFF2-40B4-BE49-F238E27FC236}">
                <a16:creationId xmlns:a16="http://schemas.microsoft.com/office/drawing/2014/main" id="{F03A8124-C07F-D3BE-C62D-37C0781766BD}"/>
              </a:ext>
            </a:extLst>
          </p:cNvPr>
          <p:cNvSpPr/>
          <p:nvPr/>
        </p:nvSpPr>
        <p:spPr>
          <a:xfrm>
            <a:off x="-71216" y="1091101"/>
            <a:ext cx="6436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44" lvl="1" algn="ctr" defTabSz="914286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uk-UA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15% </a:t>
            </a:r>
            <a:r>
              <a:rPr lang="uk-UA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економіки </a:t>
            </a:r>
            <a:r>
              <a:rPr lang="uk-UA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України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rgbClr val="D4CE42"/>
                </a:solidFill>
                <a:latin typeface="Arial Black" panose="020B0A04020102020204" pitchFamily="34" charset="0"/>
              </a:rPr>
              <a:t>фінансується</a:t>
            </a:r>
          </a:p>
          <a:p>
            <a:pPr marL="457144" lvl="1" algn="ctr" defTabSz="914286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uk-UA" sz="2400" b="1" dirty="0">
                <a:solidFill>
                  <a:schemeClr val="bg1"/>
                </a:solidFill>
              </a:rPr>
              <a:t>Ощадбанком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263">
            <a:extLst>
              <a:ext uri="{FF2B5EF4-FFF2-40B4-BE49-F238E27FC236}">
                <a16:creationId xmlns:a16="http://schemas.microsoft.com/office/drawing/2014/main" id="{CED224F7-1A6B-8448-A2DC-6DF33366A671}"/>
              </a:ext>
            </a:extLst>
          </p:cNvPr>
          <p:cNvSpPr/>
          <p:nvPr/>
        </p:nvSpPr>
        <p:spPr>
          <a:xfrm>
            <a:off x="6569272" y="1127729"/>
            <a:ext cx="49979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44" lvl="1" algn="ctr" defTabSz="914286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uk-UA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r>
              <a:rPr lang="uk-UA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 млрд 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UAH</a:t>
            </a:r>
            <a:endParaRPr lang="uk-UA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144" lvl="1" algn="ctr" defTabSz="914286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uk-UA" sz="2800" b="1" dirty="0">
                <a:solidFill>
                  <a:schemeClr val="bg1"/>
                </a:solidFill>
              </a:rPr>
              <a:t> виданих кредитів</a:t>
            </a:r>
          </a:p>
        </p:txBody>
      </p:sp>
      <p:grpSp>
        <p:nvGrpSpPr>
          <p:cNvPr id="12" name="Групувати 11"/>
          <p:cNvGrpSpPr/>
          <p:nvPr/>
        </p:nvGrpSpPr>
        <p:grpSpPr>
          <a:xfrm>
            <a:off x="2494588" y="3174574"/>
            <a:ext cx="2254364" cy="1225082"/>
            <a:chOff x="2252179" y="2975283"/>
            <a:chExt cx="2254364" cy="1225082"/>
          </a:xfrm>
        </p:grpSpPr>
        <p:grpSp>
          <p:nvGrpSpPr>
            <p:cNvPr id="10" name="Групувати 9"/>
            <p:cNvGrpSpPr/>
            <p:nvPr/>
          </p:nvGrpSpPr>
          <p:grpSpPr>
            <a:xfrm>
              <a:off x="2265704" y="2975283"/>
              <a:ext cx="2240839" cy="631774"/>
              <a:chOff x="3194425" y="3398226"/>
              <a:chExt cx="3788763" cy="914500"/>
            </a:xfrm>
          </p:grpSpPr>
          <p:pic>
            <p:nvPicPr>
              <p:cNvPr id="35" name="Picture 2" descr="logo-eib-the-EU-bank_en"/>
              <p:cNvPicPr/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268" r="63072" b="19424"/>
              <a:stretch>
                <a:fillRect/>
              </a:stretch>
            </p:blipFill>
            <p:spPr bwMode="auto">
              <a:xfrm>
                <a:off x="3194425" y="3398226"/>
                <a:ext cx="1840995" cy="914500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</p:pic>
          <p:pic>
            <p:nvPicPr>
              <p:cNvPr id="36" name="Picture 3" descr="C:\Users\Barteas\AppData\Local\Microsoft\Windows\Temporary Internet Files\Content.Outlook\KGO8XPVQ\EIF Logo standard (RGB).jpg"/>
              <p:cNvPicPr/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5950" y="3401707"/>
                <a:ext cx="1837238" cy="907537"/>
              </a:xfrm>
              <a:prstGeom prst="rect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</p:pic>
        </p:grpSp>
        <p:sp>
          <p:nvSpPr>
            <p:cNvPr id="37" name="Прямоугольник 1"/>
            <p:cNvSpPr/>
            <p:nvPr/>
          </p:nvSpPr>
          <p:spPr>
            <a:xfrm>
              <a:off x="2252179" y="3892588"/>
              <a:ext cx="21985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Гарантії ЄІФ/ЄІБ</a:t>
              </a:r>
              <a:endParaRPr lang="uk-UA" sz="14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Групувати 10"/>
          <p:cNvGrpSpPr/>
          <p:nvPr/>
        </p:nvGrpSpPr>
        <p:grpSpPr>
          <a:xfrm>
            <a:off x="9057662" y="3206641"/>
            <a:ext cx="2844850" cy="1232057"/>
            <a:chOff x="297137" y="5373629"/>
            <a:chExt cx="2844850" cy="1232057"/>
          </a:xfrm>
        </p:grpSpPr>
        <p:sp>
          <p:nvSpPr>
            <p:cNvPr id="38" name="Прямоугольник 1"/>
            <p:cNvSpPr/>
            <p:nvPr/>
          </p:nvSpPr>
          <p:spPr>
            <a:xfrm>
              <a:off x="297137" y="6082466"/>
              <a:ext cx="28448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4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Енергозабезпечення діяльності бізнесу</a:t>
              </a:r>
              <a:endParaRPr lang="uk-UA" sz="14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9" name="Прямоугольник: скругленные углы 231">
              <a:extLst>
                <a:ext uri="{FF2B5EF4-FFF2-40B4-BE49-F238E27FC236}">
                  <a16:creationId xmlns:a16="http://schemas.microsoft.com/office/drawing/2014/main" id="{6201DAAF-D3B1-04FA-FE75-213CCFE7E539}"/>
                </a:ext>
              </a:extLst>
            </p:cNvPr>
            <p:cNvSpPr/>
            <p:nvPr/>
          </p:nvSpPr>
          <p:spPr>
            <a:xfrm>
              <a:off x="1240732" y="5373629"/>
              <a:ext cx="910857" cy="7088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>
                <a:solidFill>
                  <a:schemeClr val="tx1"/>
                </a:solidFill>
              </a:endParaRPr>
            </a:p>
          </p:txBody>
        </p:sp>
        <p:pic>
          <p:nvPicPr>
            <p:cNvPr id="40" name="Рисунок 39" descr="Лампочка и шестеренка со сплошной заливкой">
              <a:extLst>
                <a:ext uri="{FF2B5EF4-FFF2-40B4-BE49-F238E27FC236}">
                  <a16:creationId xmlns:a16="http://schemas.microsoft.com/office/drawing/2014/main" id="{7565A08D-F179-9A55-5DB8-F93BECE8D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42753" y="5460461"/>
              <a:ext cx="533723" cy="533723"/>
            </a:xfrm>
            <a:prstGeom prst="rect">
              <a:avLst/>
            </a:prstGeom>
          </p:spPr>
        </p:pic>
      </p:grpSp>
      <p:sp>
        <p:nvSpPr>
          <p:cNvPr id="50" name="Прямоугольник 2">
            <a:extLst>
              <a:ext uri="{FF2B5EF4-FFF2-40B4-BE49-F238E27FC236}">
                <a16:creationId xmlns:a16="http://schemas.microsoft.com/office/drawing/2014/main" id="{C7A0CE79-417F-95C5-BD95-EE0DB500CA4C}"/>
              </a:ext>
            </a:extLst>
          </p:cNvPr>
          <p:cNvSpPr/>
          <p:nvPr/>
        </p:nvSpPr>
        <p:spPr>
          <a:xfrm>
            <a:off x="6917381" y="4766829"/>
            <a:ext cx="2007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71475" algn="ctr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uk-UA" sz="6000" b="1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uk-UA" sz="4800" b="1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4800" b="1" dirty="0">
              <a:solidFill>
                <a:srgbClr val="D4C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algn="ctr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uk-UA" sz="2400" b="1" dirty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</a:p>
          <a:p>
            <a:pPr lvl="1" indent="-457200" algn="ctr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en-US" sz="2400" b="1" dirty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UAH</a:t>
            </a:r>
            <a:r>
              <a:rPr lang="uk-UA" sz="2400" b="1" dirty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D4C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2">
            <a:extLst>
              <a:ext uri="{FF2B5EF4-FFF2-40B4-BE49-F238E27FC236}">
                <a16:creationId xmlns:a16="http://schemas.microsoft.com/office/drawing/2014/main" id="{C7A0CE79-417F-95C5-BD95-EE0DB500CA4C}"/>
              </a:ext>
            </a:extLst>
          </p:cNvPr>
          <p:cNvSpPr/>
          <p:nvPr/>
        </p:nvSpPr>
        <p:spPr>
          <a:xfrm>
            <a:off x="9370794" y="4766829"/>
            <a:ext cx="2007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71475" algn="ctr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uk-UA" sz="6000" b="1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uk-UA" sz="4800" b="1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4800" b="1" dirty="0">
              <a:solidFill>
                <a:srgbClr val="D4C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algn="ctr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uk-UA" sz="2400" b="1" dirty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</a:p>
          <a:p>
            <a:pPr lvl="1" indent="-457200" algn="ctr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en-US" sz="2400" b="1" dirty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UAH</a:t>
            </a:r>
            <a:r>
              <a:rPr lang="uk-UA" sz="2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2">
            <a:extLst>
              <a:ext uri="{FF2B5EF4-FFF2-40B4-BE49-F238E27FC236}">
                <a16:creationId xmlns:a16="http://schemas.microsoft.com/office/drawing/2014/main" id="{C7A0CE79-417F-95C5-BD95-EE0DB500CA4C}"/>
              </a:ext>
            </a:extLst>
          </p:cNvPr>
          <p:cNvSpPr/>
          <p:nvPr/>
        </p:nvSpPr>
        <p:spPr>
          <a:xfrm>
            <a:off x="4835446" y="4766829"/>
            <a:ext cx="2007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71475" algn="ctr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uk-UA" sz="6000" b="1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6,1</a:t>
            </a:r>
            <a:r>
              <a:rPr lang="uk-UA" sz="4800" b="1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4800" b="1" dirty="0">
              <a:solidFill>
                <a:srgbClr val="D4C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algn="ctr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uk-UA" sz="2400" b="1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</a:p>
          <a:p>
            <a:pPr lvl="1" indent="-457200" algn="ctr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en-US" sz="2400" b="1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UAH</a:t>
            </a:r>
            <a:r>
              <a:rPr lang="uk-UA" sz="2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2">
            <a:extLst>
              <a:ext uri="{FF2B5EF4-FFF2-40B4-BE49-F238E27FC236}">
                <a16:creationId xmlns:a16="http://schemas.microsoft.com/office/drawing/2014/main" id="{C7A0CE79-417F-95C5-BD95-EE0DB500CA4C}"/>
              </a:ext>
            </a:extLst>
          </p:cNvPr>
          <p:cNvSpPr/>
          <p:nvPr/>
        </p:nvSpPr>
        <p:spPr>
          <a:xfrm>
            <a:off x="-145995" y="4766829"/>
            <a:ext cx="2402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71475" algn="ctr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uk-UA" sz="6000" b="1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uk-UA" sz="4800" b="1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4800" b="1" dirty="0">
              <a:solidFill>
                <a:srgbClr val="D4C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algn="ctr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uk-UA" sz="2400" b="1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</a:p>
          <a:p>
            <a:pPr lvl="1" indent="-457200" algn="ctr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en-US" sz="2400" b="1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UAH</a:t>
            </a:r>
            <a:r>
              <a:rPr lang="uk-UA" sz="2400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D4C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id="{C7A0CE79-417F-95C5-BD95-EE0DB500CA4C}"/>
              </a:ext>
            </a:extLst>
          </p:cNvPr>
          <p:cNvSpPr/>
          <p:nvPr/>
        </p:nvSpPr>
        <p:spPr>
          <a:xfrm>
            <a:off x="2382033" y="4759462"/>
            <a:ext cx="2007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371475" algn="ctr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uk-UA" sz="6000" b="1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426</a:t>
            </a:r>
            <a:r>
              <a:rPr lang="uk-UA" sz="4800" b="1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4800" b="1" dirty="0">
              <a:solidFill>
                <a:srgbClr val="D4C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algn="ctr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uk-UA" sz="2400" b="1" dirty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endParaRPr lang="uk-UA" sz="2400" b="1" dirty="0" smtClean="0">
              <a:solidFill>
                <a:srgbClr val="D4C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algn="ctr" fontAlgn="base">
              <a:spcAft>
                <a:spcPct val="0"/>
              </a:spcAft>
              <a:buClr>
                <a:srgbClr val="06503C"/>
              </a:buClr>
              <a:defRPr/>
            </a:pPr>
            <a:r>
              <a:rPr lang="en-US" sz="2400" b="1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UAH</a:t>
            </a:r>
            <a:r>
              <a:rPr lang="uk-UA" sz="2400" dirty="0" smtClean="0">
                <a:solidFill>
                  <a:srgbClr val="D4CE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D4CE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E90E18-ABC5-A37E-EA42-7826C0D0032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2115" y="96292"/>
            <a:ext cx="1143458" cy="61002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13F1655-8EED-725C-47C4-44371E617C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68802" y="96292"/>
            <a:ext cx="1606886" cy="63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63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"/>
          <p:cNvSpPr/>
          <p:nvPr/>
        </p:nvSpPr>
        <p:spPr>
          <a:xfrm>
            <a:off x="0" y="-8377"/>
            <a:ext cx="12192000" cy="98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7520" y="5539964"/>
            <a:ext cx="46736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58" algn="l"/>
              </a:tabLst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Segoe UI" panose="020B0502040204020203" pitchFamily="34" charset="0"/>
              </a:rPr>
              <a:t>до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Segoe UI" panose="020B0502040204020203" pitchFamily="34" charset="0"/>
              </a:rPr>
              <a:t>90 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Segoe UI" panose="020B0502040204020203" pitchFamily="34" charset="0"/>
              </a:rPr>
              <a:t>млн</a:t>
            </a:r>
            <a:r>
              <a:rPr lang="uk-UA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UAH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Segoe UI" panose="020B0502040204020203" pitchFamily="34" charset="0"/>
              </a:rPr>
              <a:t/>
            </a:r>
            <a:b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Segoe UI" panose="020B0502040204020203" pitchFamily="34" charset="0"/>
              </a:rPr>
            </a:b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Segoe UI" panose="020B0502040204020203" pitchFamily="34" charset="0"/>
              </a:rPr>
              <a:t>на групу пов'язаних осіб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921" y="3520829"/>
            <a:ext cx="522224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Програма діє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ідприємств з річним доходом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до 50 млн євро</a:t>
            </a:r>
            <a:endParaRPr kumimoji="0" lang="uk-UA" b="0" i="0" u="none" strike="noStrike" kern="1200" cap="none" spc="0" normalizeH="0" baseline="0" noProof="0" dirty="0">
              <a:ln w="12700" cmpd="sng">
                <a:solidFill>
                  <a:srgbClr val="3399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  <a:sym typeface="Segoe UI" panose="020B0502040204020203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tabLst/>
              <a:defRPr/>
            </a:pPr>
            <a:endParaRPr kumimoji="0" lang="uk-UA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Segoe UI" panose="020B0502040204020203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Напрямки: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агросектор, переробка продукції, розширення бізнесу, поповнення обігових коштів</a:t>
            </a:r>
          </a:p>
        </p:txBody>
      </p:sp>
      <p:sp>
        <p:nvSpPr>
          <p:cNvPr id="27" name="Округлений прямокутник 4"/>
          <p:cNvSpPr/>
          <p:nvPr/>
        </p:nvSpPr>
        <p:spPr>
          <a:xfrm>
            <a:off x="426720" y="1963846"/>
            <a:ext cx="5161279" cy="1008602"/>
          </a:xfrm>
          <a:prstGeom prst="roundRect">
            <a:avLst>
              <a:gd name="adj" fmla="val 26698"/>
            </a:avLst>
          </a:prstGeom>
          <a:solidFill>
            <a:srgbClr val="D4CD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Пріоритетні напрямки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–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передбачає фінансування ММСБ – переробка, відбудова, посівна компанія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95450"/>
            <a:ext cx="8510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ФІНАНСУВАННЯ В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ОЩАДБАНКУ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5921" y="1165563"/>
            <a:ext cx="91488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58" algn="l"/>
              </a:tabLst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 Light"/>
              </a:rPr>
              <a:t>в рамках державної програми 5-7-9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768672F-C891-60EE-8DC3-C8C180B726A0}"/>
              </a:ext>
            </a:extLst>
          </p:cNvPr>
          <p:cNvSpPr/>
          <p:nvPr/>
        </p:nvSpPr>
        <p:spPr>
          <a:xfrm>
            <a:off x="8461382" y="2550575"/>
            <a:ext cx="900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6" name="Округлений прямокутник 4">
            <a:extLst>
              <a:ext uri="{FF2B5EF4-FFF2-40B4-BE49-F238E27FC236}">
                <a16:creationId xmlns:a16="http://schemas.microsoft.com/office/drawing/2014/main" id="{D04B792A-9A0F-61C1-6EE6-E974A7251CF9}"/>
              </a:ext>
            </a:extLst>
          </p:cNvPr>
          <p:cNvSpPr/>
          <p:nvPr/>
        </p:nvSpPr>
        <p:spPr>
          <a:xfrm>
            <a:off x="6665499" y="1963846"/>
            <a:ext cx="4053988" cy="788741"/>
          </a:xfrm>
          <a:prstGeom prst="roundRect">
            <a:avLst/>
          </a:prstGeom>
          <a:solidFill>
            <a:srgbClr val="2C51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Програма 5-7-9</a:t>
            </a:r>
          </a:p>
        </p:txBody>
      </p:sp>
      <p:sp>
        <p:nvSpPr>
          <p:cNvPr id="28" name="Округлений прямокутник 4">
            <a:extLst>
              <a:ext uri="{FF2B5EF4-FFF2-40B4-BE49-F238E27FC236}">
                <a16:creationId xmlns:a16="http://schemas.microsoft.com/office/drawing/2014/main" id="{97F0BB9F-B352-3D2F-E85C-3E5721F2C48A}"/>
              </a:ext>
            </a:extLst>
          </p:cNvPr>
          <p:cNvSpPr/>
          <p:nvPr/>
        </p:nvSpPr>
        <p:spPr>
          <a:xfrm>
            <a:off x="6746240" y="3506263"/>
            <a:ext cx="4044900" cy="788741"/>
          </a:xfrm>
          <a:prstGeom prst="roundRect">
            <a:avLst/>
          </a:prstGeom>
          <a:solidFill>
            <a:srgbClr val="2C51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Державні гарантії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\ ЄІБ гарантії</a:t>
            </a:r>
          </a:p>
        </p:txBody>
      </p:sp>
      <p:sp>
        <p:nvSpPr>
          <p:cNvPr id="2" name="Прямоугольник 22">
            <a:extLst>
              <a:ext uri="{FF2B5EF4-FFF2-40B4-BE49-F238E27FC236}">
                <a16:creationId xmlns:a16="http://schemas.microsoft.com/office/drawing/2014/main" id="{F33721B5-0E62-2001-516A-47E449789752}"/>
              </a:ext>
            </a:extLst>
          </p:cNvPr>
          <p:cNvSpPr/>
          <p:nvPr/>
        </p:nvSpPr>
        <p:spPr>
          <a:xfrm>
            <a:off x="8402320" y="4264414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" name="Округлений прямокутник 4">
            <a:extLst>
              <a:ext uri="{FF2B5EF4-FFF2-40B4-BE49-F238E27FC236}">
                <a16:creationId xmlns:a16="http://schemas.microsoft.com/office/drawing/2014/main" id="{EBF8AEEA-C613-F50B-48D0-33898B8DB43A}"/>
              </a:ext>
            </a:extLst>
          </p:cNvPr>
          <p:cNvSpPr/>
          <p:nvPr/>
        </p:nvSpPr>
        <p:spPr>
          <a:xfrm>
            <a:off x="6695440" y="5404182"/>
            <a:ext cx="4074160" cy="67149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Грантові програми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C9508-8373-034D-8480-34835724EF69}"/>
              </a:ext>
            </a:extLst>
          </p:cNvPr>
          <p:cNvSpPr txBox="1"/>
          <p:nvPr/>
        </p:nvSpPr>
        <p:spPr>
          <a:xfrm>
            <a:off x="6665499" y="5048212"/>
            <a:ext cx="41452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58" algn="l"/>
              </a:tabLst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Segoe UI" panose="020B0502040204020203" pitchFamily="34" charset="0"/>
              </a:rPr>
              <a:t>МОЖЛИВІСТЬ </a:t>
            </a:r>
            <a:r>
              <a:rPr lang="uk-UA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ПОЄДНАННЯ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6BB4DC3-AFE9-3E7F-5601-735BFB6A5634}"/>
              </a:ext>
            </a:extLst>
          </p:cNvPr>
          <p:cNvSpPr/>
          <p:nvPr/>
        </p:nvSpPr>
        <p:spPr>
          <a:xfrm>
            <a:off x="6746240" y="6215197"/>
            <a:ext cx="1656080" cy="33528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Державні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4957595-6507-E4D3-4076-CDE4CB50C9CE}"/>
              </a:ext>
            </a:extLst>
          </p:cNvPr>
          <p:cNvSpPr/>
          <p:nvPr/>
        </p:nvSpPr>
        <p:spPr>
          <a:xfrm>
            <a:off x="9144000" y="6215197"/>
            <a:ext cx="1595120" cy="32512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Міжнародні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7E90E18-ABC5-A37E-EA42-7826C0D003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783" y="96292"/>
            <a:ext cx="1000789" cy="52020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3F1655-8EED-725C-47C4-44371E617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471" y="31484"/>
            <a:ext cx="1743312" cy="6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27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"/>
          <p:cNvSpPr/>
          <p:nvPr/>
        </p:nvSpPr>
        <p:spPr>
          <a:xfrm>
            <a:off x="0" y="-35708"/>
            <a:ext cx="12192000" cy="961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-738151" y="2959654"/>
            <a:ext cx="4807924" cy="33316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51" y="3163106"/>
            <a:ext cx="1211265" cy="771856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381541" y="439463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2C51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5" name="Округлений прямокутник 4"/>
          <p:cNvSpPr/>
          <p:nvPr/>
        </p:nvSpPr>
        <p:spPr>
          <a:xfrm>
            <a:off x="457052" y="4098219"/>
            <a:ext cx="2035892" cy="404334"/>
          </a:xfrm>
          <a:prstGeom prst="roundRect">
            <a:avLst/>
          </a:prstGeom>
          <a:solidFill>
            <a:srgbClr val="2C51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Програма 5-7-9</a:t>
            </a:r>
          </a:p>
        </p:txBody>
      </p:sp>
      <p:sp>
        <p:nvSpPr>
          <p:cNvPr id="39" name="Округлений прямокутник 4"/>
          <p:cNvSpPr/>
          <p:nvPr/>
        </p:nvSpPr>
        <p:spPr>
          <a:xfrm>
            <a:off x="462013" y="4734768"/>
            <a:ext cx="2031328" cy="404334"/>
          </a:xfrm>
          <a:prstGeom prst="roundRect">
            <a:avLst/>
          </a:prstGeom>
          <a:solidFill>
            <a:srgbClr val="2C51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Державні гарантії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173" y="141820"/>
            <a:ext cx="7590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ержавна 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програма 5-7-9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7111" y="5250290"/>
            <a:ext cx="268227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58" algn="l"/>
              </a:tabLst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процентна ставка:</a:t>
            </a:r>
          </a:p>
          <a:p>
            <a:pPr marL="285750" marR="0" lvl="0" indent="-28575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>
                <a:tab pos="275358" algn="l"/>
              </a:tabLst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від 5%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-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в залежності від цілі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76457" y="3804712"/>
            <a:ext cx="26457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58" algn="l"/>
              </a:tabLst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сума кредиту </a:t>
            </a:r>
          </a:p>
          <a:p>
            <a:pPr marL="285750" marR="0" lvl="0" indent="-28575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>
                <a:tab pos="275358" algn="l"/>
              </a:tabLst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до 60 млн.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грн*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/>
            </a:r>
            <a:b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</a:b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на групу пов'язаних осіб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7111" y="3844069"/>
            <a:ext cx="324072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58" algn="l"/>
              </a:tabLst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строк кредитування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:</a:t>
            </a:r>
          </a:p>
          <a:p>
            <a:pPr marL="285750" marR="0" lvl="0" indent="-28575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>
                <a:tab pos="275358" algn="l"/>
              </a:tabLst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до 5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років*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- інвестиційний кредит</a:t>
            </a:r>
          </a:p>
          <a:p>
            <a:pPr marL="285750" marR="0" lvl="0" indent="-28575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>
                <a:tab pos="275358" algn="l"/>
              </a:tabLst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до 3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років*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- кредит на поповнення обігових коштів</a:t>
            </a:r>
          </a:p>
        </p:txBody>
      </p:sp>
      <p:sp>
        <p:nvSpPr>
          <p:cNvPr id="15" name="Прямокутник 1"/>
          <p:cNvSpPr/>
          <p:nvPr/>
        </p:nvSpPr>
        <p:spPr>
          <a:xfrm>
            <a:off x="8866861" y="5250290"/>
            <a:ext cx="2957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комісійна винагорода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1,5%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від суми кредиту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6034" y="2098684"/>
            <a:ext cx="8365077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Програма діє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ідприємств з річним доходом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до 50 млн євро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Tx/>
              <a:buNone/>
              <a:tabLst/>
              <a:defRPr/>
            </a:pPr>
            <a:r>
              <a:rPr kumimoji="0" lang="uk-UA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        </a:t>
            </a:r>
          </a:p>
          <a:p>
            <a:pPr marL="285750" lvl="0" indent="-285750">
              <a:buClr>
                <a:srgbClr val="D4CD00"/>
              </a:buClr>
              <a:buFont typeface="Arial" panose="020B0604020202020204" pitchFamily="34" charset="0"/>
              <a:buChar char="•"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Напрямки: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агросектор, переробка продукції, переміщення підприємств </a:t>
            </a:r>
            <a:b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в безпечні регіони, відбудова, розширення бізнесу, поповнення обігових коштів, підтримка ФОП,  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uk-UA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відновлення, ремонт або заміна пошкодженої внаслідок бойових дій енергетичної інфраструктури теплових електростанцій та теплоелектроцентралей</a:t>
            </a:r>
            <a:endParaRPr lang="uk-UA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7038" y="6241129"/>
            <a:ext cx="1009271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   Максимальний строк </a:t>
            </a:r>
            <a:r>
              <a:rPr kumimoji="0" lang="uk-UA" sz="9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кредитування для суб’єктів підприємництва – сільськогосподарських товаровиробників для провадження сільськогосподарської діяльності </a:t>
            </a:r>
            <a:r>
              <a:rPr kumimoji="0" lang="uk-UA" sz="9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   31.03.2024 року.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uk-UA" sz="9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 При фінансуванні </a:t>
            </a:r>
            <a:r>
              <a:rPr kumimoji="0" lang="uk-UA" sz="9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суб’єктів підприємництва – сільськогосподарських товаровиробників для провадження сільськогосподарської діяльності </a:t>
            </a:r>
            <a:r>
              <a:rPr kumimoji="0" lang="uk-UA" sz="9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сума кредиту – </a:t>
            </a:r>
            <a:r>
              <a:rPr kumimoji="0" lang="uk-UA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</a:t>
            </a:r>
            <a:r>
              <a:rPr kumimoji="0" lang="uk-UA" sz="9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млн.грн.</a:t>
            </a:r>
            <a:endParaRPr kumimoji="0" lang="uk-UA" sz="9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Округлений прямокутник 4"/>
          <p:cNvSpPr/>
          <p:nvPr/>
        </p:nvSpPr>
        <p:spPr>
          <a:xfrm>
            <a:off x="3395892" y="1603758"/>
            <a:ext cx="8428757" cy="447471"/>
          </a:xfrm>
          <a:prstGeom prst="roundRect">
            <a:avLst>
              <a:gd name="adj" fmla="val 26698"/>
            </a:avLst>
          </a:prstGeom>
          <a:solidFill>
            <a:srgbClr val="D4CD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Програма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– передбачає фінансування суб’єктів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підприємництва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031095" y="6046731"/>
            <a:ext cx="6160905" cy="0"/>
          </a:xfrm>
          <a:prstGeom prst="line">
            <a:avLst/>
          </a:prstGeom>
          <a:ln w="28575">
            <a:solidFill>
              <a:srgbClr val="D4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369" y="5319944"/>
            <a:ext cx="544753" cy="542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369" y="4090978"/>
            <a:ext cx="540000" cy="54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489" y="3919432"/>
            <a:ext cx="537672" cy="54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161" y="5265855"/>
            <a:ext cx="540000" cy="54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9367" y="1208452"/>
            <a:ext cx="87885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58" algn="l"/>
              </a:tabLst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Helvetica Light"/>
              </a:rPr>
              <a:t>програма підтримки та активізації підприємництва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13F1655-8EED-725C-47C4-44371E617C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3509" y="111979"/>
            <a:ext cx="1745693" cy="7519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E90E18-ABC5-A37E-EA42-7826C0D003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5295" y="193679"/>
            <a:ext cx="1184466" cy="61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8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"/>
          <p:cNvSpPr/>
          <p:nvPr/>
        </p:nvSpPr>
        <p:spPr>
          <a:xfrm>
            <a:off x="0" y="-35708"/>
            <a:ext cx="12192000" cy="961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381541" y="439463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2C51B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173" y="141820"/>
            <a:ext cx="75905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ержавна 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програма 5-7-9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5597" y="3972287"/>
            <a:ext cx="83650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uk-UA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913" y="5702674"/>
            <a:ext cx="3524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uk-UA" sz="1400" dirty="0">
                <a:solidFill>
                  <a:schemeClr val="bg1"/>
                </a:solidFill>
              </a:rPr>
              <a:t>Розмір </a:t>
            </a:r>
            <a:r>
              <a:rPr lang="uk-UA" sz="1400" dirty="0" smtClean="0">
                <a:solidFill>
                  <a:schemeClr val="bg1"/>
                </a:solidFill>
              </a:rPr>
              <a:t>% ставки залежить від розміру річного доходу ГПК та   приросту робочих</a:t>
            </a:r>
            <a:endParaRPr kumimoji="0" lang="uk-UA" sz="1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круглений прямокутник 4"/>
          <p:cNvSpPr/>
          <p:nvPr/>
        </p:nvSpPr>
        <p:spPr>
          <a:xfrm>
            <a:off x="75417" y="1011661"/>
            <a:ext cx="3863242" cy="4360439"/>
          </a:xfrm>
          <a:prstGeom prst="roundRect">
            <a:avLst>
              <a:gd name="adj" fmla="val 26698"/>
            </a:avLst>
          </a:prstGeom>
          <a:solidFill>
            <a:srgbClr val="D4CD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uk-UA" sz="1600" b="1" dirty="0">
                <a:solidFill>
                  <a:srgbClr val="0033CC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 Light"/>
              </a:rPr>
              <a:t>Учасники програми:</a:t>
            </a:r>
          </a:p>
          <a:p>
            <a:pPr lvl="0">
              <a:defRPr/>
            </a:pPr>
            <a:r>
              <a:rPr lang="ru-RU" sz="1600" dirty="0" smtClean="0">
                <a:solidFill>
                  <a:srgbClr val="0033CC"/>
                </a:solidFill>
              </a:rPr>
              <a:t>ФОП </a:t>
            </a:r>
            <a:r>
              <a:rPr lang="ru-RU" sz="1600" dirty="0">
                <a:solidFill>
                  <a:srgbClr val="0033CC"/>
                </a:solidFill>
              </a:rPr>
              <a:t>– резидент </a:t>
            </a:r>
            <a:r>
              <a:rPr lang="uk-UA" sz="1600" dirty="0" smtClean="0">
                <a:solidFill>
                  <a:srgbClr val="0033CC"/>
                </a:solidFill>
              </a:rPr>
              <a:t>України</a:t>
            </a:r>
            <a:r>
              <a:rPr lang="ru-RU" sz="1600" dirty="0" smtClean="0">
                <a:solidFill>
                  <a:srgbClr val="0033CC"/>
                </a:solidFill>
              </a:rPr>
              <a:t>; </a:t>
            </a:r>
          </a:p>
          <a:p>
            <a:pPr lvl="0">
              <a:defRPr/>
            </a:pPr>
            <a:r>
              <a:rPr lang="ru-RU" sz="1600" dirty="0" smtClean="0">
                <a:solidFill>
                  <a:srgbClr val="0033CC"/>
                </a:solidFill>
              </a:rPr>
              <a:t>ЮО </a:t>
            </a:r>
            <a:r>
              <a:rPr lang="ru-RU" sz="1600" dirty="0">
                <a:solidFill>
                  <a:srgbClr val="0033CC"/>
                </a:solidFill>
              </a:rPr>
              <a:t>– резидент </a:t>
            </a:r>
            <a:r>
              <a:rPr lang="uk-UA" sz="1600" dirty="0" smtClean="0">
                <a:solidFill>
                  <a:srgbClr val="0033CC"/>
                </a:solidFill>
              </a:rPr>
              <a:t>України</a:t>
            </a:r>
            <a:r>
              <a:rPr lang="ru-RU" sz="1600" dirty="0" smtClean="0">
                <a:solidFill>
                  <a:srgbClr val="0033CC"/>
                </a:solidFill>
              </a:rPr>
              <a:t>, </a:t>
            </a:r>
            <a:r>
              <a:rPr lang="uk-UA" sz="1600" dirty="0" smtClean="0">
                <a:solidFill>
                  <a:srgbClr val="0033CC"/>
                </a:solidFill>
              </a:rPr>
              <a:t>кінцеві</a:t>
            </a:r>
            <a:r>
              <a:rPr lang="ru-RU" sz="1600" dirty="0" smtClean="0">
                <a:solidFill>
                  <a:srgbClr val="0033CC"/>
                </a:solidFill>
              </a:rPr>
              <a:t> </a:t>
            </a:r>
            <a:r>
              <a:rPr lang="uk-UA" sz="1600" dirty="0" smtClean="0">
                <a:solidFill>
                  <a:srgbClr val="0033CC"/>
                </a:solidFill>
              </a:rPr>
              <a:t>власники</a:t>
            </a:r>
            <a:r>
              <a:rPr lang="ru-RU" sz="1600" dirty="0" smtClean="0">
                <a:solidFill>
                  <a:srgbClr val="0033CC"/>
                </a:solidFill>
              </a:rPr>
              <a:t> </a:t>
            </a:r>
            <a:r>
              <a:rPr lang="ru-RU" sz="1600" dirty="0">
                <a:solidFill>
                  <a:srgbClr val="0033CC"/>
                </a:solidFill>
              </a:rPr>
              <a:t>є </a:t>
            </a:r>
            <a:r>
              <a:rPr lang="uk-UA" sz="1600" dirty="0" smtClean="0">
                <a:solidFill>
                  <a:srgbClr val="0033CC"/>
                </a:solidFill>
              </a:rPr>
              <a:t>фізичними</a:t>
            </a:r>
            <a:r>
              <a:rPr lang="ru-RU" sz="1600" dirty="0" smtClean="0">
                <a:solidFill>
                  <a:srgbClr val="0033CC"/>
                </a:solidFill>
              </a:rPr>
              <a:t> </a:t>
            </a:r>
            <a:r>
              <a:rPr lang="ru-RU" sz="1600" dirty="0">
                <a:solidFill>
                  <a:srgbClr val="0033CC"/>
                </a:solidFill>
              </a:rPr>
              <a:t>особами резидентами </a:t>
            </a:r>
            <a:r>
              <a:rPr lang="uk-UA" sz="1600" dirty="0" smtClean="0">
                <a:solidFill>
                  <a:srgbClr val="0033CC"/>
                </a:solidFill>
              </a:rPr>
              <a:t>України</a:t>
            </a:r>
            <a:r>
              <a:rPr lang="ru-RU" sz="1600" dirty="0" smtClean="0">
                <a:solidFill>
                  <a:srgbClr val="0033CC"/>
                </a:solidFill>
              </a:rPr>
              <a:t>;</a:t>
            </a:r>
          </a:p>
          <a:p>
            <a:pPr>
              <a:defRPr/>
            </a:pPr>
            <a:r>
              <a:rPr lang="uk-UA" sz="1600" dirty="0" smtClean="0">
                <a:solidFill>
                  <a:srgbClr val="0033CC"/>
                </a:solidFill>
              </a:rPr>
              <a:t>Які</a:t>
            </a:r>
            <a:r>
              <a:rPr lang="ru-RU" sz="1600" dirty="0" smtClean="0">
                <a:solidFill>
                  <a:srgbClr val="0033CC"/>
                </a:solidFill>
              </a:rPr>
              <a:t> </a:t>
            </a:r>
            <a:r>
              <a:rPr lang="ru-RU" sz="1600" dirty="0">
                <a:solidFill>
                  <a:srgbClr val="0033CC"/>
                </a:solidFill>
              </a:rPr>
              <a:t>не </a:t>
            </a:r>
            <a:r>
              <a:rPr lang="uk-UA" sz="1600" dirty="0" smtClean="0">
                <a:solidFill>
                  <a:srgbClr val="0033CC"/>
                </a:solidFill>
              </a:rPr>
              <a:t>зареєстровані</a:t>
            </a:r>
            <a:r>
              <a:rPr lang="ru-RU" sz="1600" dirty="0" smtClean="0">
                <a:solidFill>
                  <a:srgbClr val="0033CC"/>
                </a:solidFill>
              </a:rPr>
              <a:t> </a:t>
            </a:r>
            <a:r>
              <a:rPr lang="ru-RU" sz="1600" dirty="0">
                <a:solidFill>
                  <a:srgbClr val="0033CC"/>
                </a:solidFill>
              </a:rPr>
              <a:t>на </a:t>
            </a:r>
            <a:r>
              <a:rPr lang="uk-UA" sz="1600" dirty="0" smtClean="0">
                <a:solidFill>
                  <a:srgbClr val="0033CC"/>
                </a:solidFill>
              </a:rPr>
              <a:t>тимчасово</a:t>
            </a:r>
            <a:r>
              <a:rPr lang="ru-RU" sz="1600" dirty="0" smtClean="0">
                <a:solidFill>
                  <a:srgbClr val="0033CC"/>
                </a:solidFill>
              </a:rPr>
              <a:t> </a:t>
            </a:r>
            <a:r>
              <a:rPr lang="uk-UA" sz="1600" dirty="0" smtClean="0">
                <a:solidFill>
                  <a:srgbClr val="0033CC"/>
                </a:solidFill>
              </a:rPr>
              <a:t>окупованих</a:t>
            </a:r>
            <a:r>
              <a:rPr lang="ru-RU" sz="1600" dirty="0" smtClean="0">
                <a:solidFill>
                  <a:srgbClr val="0033CC"/>
                </a:solidFill>
              </a:rPr>
              <a:t> </a:t>
            </a:r>
            <a:r>
              <a:rPr lang="uk-UA" sz="1600" dirty="0" smtClean="0">
                <a:solidFill>
                  <a:srgbClr val="0033CC"/>
                </a:solidFill>
              </a:rPr>
              <a:t>територіях</a:t>
            </a:r>
            <a:r>
              <a:rPr lang="ru-RU" sz="1600" dirty="0" smtClean="0">
                <a:solidFill>
                  <a:srgbClr val="0033CC"/>
                </a:solidFill>
              </a:rPr>
              <a:t> </a:t>
            </a:r>
            <a:r>
              <a:rPr lang="ru-RU" sz="1600" dirty="0">
                <a:solidFill>
                  <a:srgbClr val="0033CC"/>
                </a:solidFill>
              </a:rPr>
              <a:t>та в </a:t>
            </a:r>
            <a:r>
              <a:rPr lang="uk-UA" sz="1600" dirty="0" smtClean="0">
                <a:solidFill>
                  <a:srgbClr val="0033CC"/>
                </a:solidFill>
              </a:rPr>
              <a:t>населених</a:t>
            </a:r>
            <a:r>
              <a:rPr lang="ru-RU" sz="1600" dirty="0" smtClean="0">
                <a:solidFill>
                  <a:srgbClr val="0033CC"/>
                </a:solidFill>
              </a:rPr>
              <a:t> </a:t>
            </a:r>
            <a:r>
              <a:rPr lang="ru-RU" sz="1600" dirty="0">
                <a:solidFill>
                  <a:srgbClr val="0033CC"/>
                </a:solidFill>
              </a:rPr>
              <a:t>пунктах на </a:t>
            </a:r>
            <a:r>
              <a:rPr lang="uk-UA" sz="1600" dirty="0" smtClean="0">
                <a:solidFill>
                  <a:srgbClr val="0033CC"/>
                </a:solidFill>
              </a:rPr>
              <a:t>лінії</a:t>
            </a:r>
            <a:r>
              <a:rPr lang="ru-RU" sz="1600" dirty="0" smtClean="0">
                <a:solidFill>
                  <a:srgbClr val="0033CC"/>
                </a:solidFill>
              </a:rPr>
              <a:t> </a:t>
            </a:r>
            <a:r>
              <a:rPr lang="uk-UA" sz="1600" dirty="0" smtClean="0">
                <a:solidFill>
                  <a:srgbClr val="0033CC"/>
                </a:solidFill>
              </a:rPr>
              <a:t>зіткнення</a:t>
            </a:r>
            <a:r>
              <a:rPr lang="ru-RU" sz="1600" dirty="0" smtClean="0">
                <a:solidFill>
                  <a:srgbClr val="0033CC"/>
                </a:solidFill>
              </a:rPr>
              <a:t>;</a:t>
            </a:r>
            <a:endParaRPr lang="ru-RU" sz="1600" dirty="0">
              <a:solidFill>
                <a:srgbClr val="0033CC"/>
              </a:solidFill>
            </a:endParaRPr>
          </a:p>
          <a:p>
            <a:pPr>
              <a:defRPr/>
            </a:pPr>
            <a:r>
              <a:rPr lang="uk-UA" sz="1600" dirty="0">
                <a:solidFill>
                  <a:srgbClr val="0033CC"/>
                </a:solidFill>
              </a:rPr>
              <a:t>Строк здійснення діяльності від 12 місяців;</a:t>
            </a:r>
            <a:r>
              <a:rPr lang="ru-RU" sz="1600" dirty="0">
                <a:solidFill>
                  <a:srgbClr val="0033CC"/>
                </a:solidFill>
              </a:rPr>
              <a:t> </a:t>
            </a:r>
          </a:p>
          <a:p>
            <a:pPr>
              <a:defRPr/>
            </a:pPr>
            <a:r>
              <a:rPr lang="uk-UA" sz="1600" dirty="0">
                <a:solidFill>
                  <a:srgbClr val="0033CC"/>
                </a:solidFill>
              </a:rPr>
              <a:t>Мають відмінну ділову репутацію, ведуть </a:t>
            </a:r>
            <a:r>
              <a:rPr lang="uk-UA" sz="1600" dirty="0" smtClean="0">
                <a:solidFill>
                  <a:srgbClr val="0033CC"/>
                </a:solidFill>
              </a:rPr>
              <a:t>прибуткову поточну </a:t>
            </a:r>
            <a:r>
              <a:rPr lang="uk-UA" sz="1600" dirty="0">
                <a:solidFill>
                  <a:srgbClr val="0033CC"/>
                </a:solidFill>
              </a:rPr>
              <a:t>діяльність, відсутня заборгованість за </a:t>
            </a:r>
            <a:r>
              <a:rPr lang="uk-UA" sz="1600" dirty="0" smtClean="0">
                <a:solidFill>
                  <a:srgbClr val="0033CC"/>
                </a:solidFill>
              </a:rPr>
              <a:t>податками/зборами;</a:t>
            </a:r>
            <a:endParaRPr lang="ru-RU" sz="1600" dirty="0">
              <a:solidFill>
                <a:srgbClr val="0033CC"/>
              </a:solidFill>
              <a:sym typeface="Segoe UI" panose="020B0502040204020203" pitchFamily="34" charset="0"/>
            </a:endParaRPr>
          </a:p>
          <a:p>
            <a:pPr lvl="0">
              <a:defRPr/>
            </a:pP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13F1655-8EED-725C-47C4-44371E617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509" y="111979"/>
            <a:ext cx="1745693" cy="7519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E90E18-ABC5-A37E-EA42-7826C0D003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5295" y="193679"/>
            <a:ext cx="1184466" cy="616974"/>
          </a:xfrm>
          <a:prstGeom prst="rect">
            <a:avLst/>
          </a:prstGeom>
        </p:spPr>
      </p:pic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23451"/>
              </p:ext>
            </p:extLst>
          </p:nvPr>
        </p:nvGraphicFramePr>
        <p:xfrm>
          <a:off x="4152329" y="1011661"/>
          <a:ext cx="7897432" cy="5693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857">
                  <a:extLst>
                    <a:ext uri="{9D8B030D-6E8A-4147-A177-3AD203B41FA5}">
                      <a16:colId xmlns:a16="http://schemas.microsoft.com/office/drawing/2014/main" val="4152890618"/>
                    </a:ext>
                  </a:extLst>
                </a:gridCol>
                <a:gridCol w="6050121">
                  <a:extLst>
                    <a:ext uri="{9D8B030D-6E8A-4147-A177-3AD203B41FA5}">
                      <a16:colId xmlns:a16="http://schemas.microsoft.com/office/drawing/2014/main" val="1163196752"/>
                    </a:ext>
                  </a:extLst>
                </a:gridCol>
                <a:gridCol w="936454">
                  <a:extLst>
                    <a:ext uri="{9D8B030D-6E8A-4147-A177-3AD203B41FA5}">
                      <a16:colId xmlns:a16="http://schemas.microsoft.com/office/drawing/2014/main" val="385531949"/>
                    </a:ext>
                  </a:extLst>
                </a:gridCol>
              </a:tblGrid>
              <a:tr h="6399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noProof="0" dirty="0" smtClean="0">
                          <a:solidFill>
                            <a:srgbClr val="0033CC"/>
                          </a:solidFill>
                          <a:effectLst/>
                        </a:rPr>
                        <a:t>Цілі</a:t>
                      </a:r>
                      <a:r>
                        <a:rPr lang="ru-RU" sz="1400" b="1" u="none" strike="noStrike" dirty="0" smtClean="0">
                          <a:solidFill>
                            <a:srgbClr val="0033CC"/>
                          </a:solidFill>
                          <a:effectLst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та напрямки, за </a:t>
                      </a:r>
                      <a:r>
                        <a:rPr lang="uk-UA" sz="1400" b="1" u="none" strike="noStrike" noProof="0" dirty="0" smtClean="0">
                          <a:solidFill>
                            <a:srgbClr val="0033CC"/>
                          </a:solidFill>
                          <a:effectLst/>
                        </a:rPr>
                        <a:t>якими</a:t>
                      </a:r>
                      <a:r>
                        <a:rPr lang="ru-RU" sz="1400" b="1" u="none" strike="noStrike" dirty="0" smtClean="0">
                          <a:solidFill>
                            <a:srgbClr val="0033CC"/>
                          </a:solidFill>
                          <a:effectLst/>
                        </a:rPr>
                        <a:t> </a:t>
                      </a:r>
                      <a:r>
                        <a:rPr lang="uk-UA" sz="1400" b="1" u="none" strike="noStrike" noProof="0" dirty="0" smtClean="0">
                          <a:solidFill>
                            <a:srgbClr val="0033CC"/>
                          </a:solidFill>
                          <a:effectLst/>
                        </a:rPr>
                        <a:t>надається</a:t>
                      </a:r>
                      <a:r>
                        <a:rPr lang="ru-RU" sz="1400" b="1" u="none" strike="noStrike" dirty="0" smtClean="0">
                          <a:solidFill>
                            <a:srgbClr val="0033CC"/>
                          </a:solidFill>
                          <a:effectLst/>
                        </a:rPr>
                        <a:t> </a:t>
                      </a:r>
                      <a:r>
                        <a:rPr lang="uk-UA" sz="1400" b="1" u="none" strike="noStrike" noProof="0" dirty="0" smtClean="0">
                          <a:solidFill>
                            <a:srgbClr val="0033CC"/>
                          </a:solidFill>
                          <a:effectLst/>
                        </a:rPr>
                        <a:t>фінансова</a:t>
                      </a:r>
                      <a:r>
                        <a:rPr lang="ru-RU" sz="1400" b="1" u="none" strike="noStrike" dirty="0" smtClean="0">
                          <a:solidFill>
                            <a:srgbClr val="0033CC"/>
                          </a:solidFill>
                          <a:effectLst/>
                        </a:rPr>
                        <a:t> </a:t>
                      </a:r>
                      <a:r>
                        <a:rPr lang="uk-UA" sz="1400" b="1" u="none" strike="noStrike" noProof="0" dirty="0" smtClean="0">
                          <a:solidFill>
                            <a:srgbClr val="0033CC"/>
                          </a:solidFill>
                          <a:effectLst/>
                        </a:rPr>
                        <a:t>державна</a:t>
                      </a:r>
                      <a:r>
                        <a:rPr lang="ru-RU" sz="1400" b="1" u="none" strike="noStrike" dirty="0" smtClean="0">
                          <a:solidFill>
                            <a:srgbClr val="0033CC"/>
                          </a:solidFill>
                          <a:effectLst/>
                        </a:rPr>
                        <a:t> </a:t>
                      </a:r>
                      <a:r>
                        <a:rPr lang="uk-UA" sz="1400" b="1" u="none" strike="noStrike" noProof="0" dirty="0" smtClean="0">
                          <a:solidFill>
                            <a:srgbClr val="0033CC"/>
                          </a:solidFill>
                          <a:effectLst/>
                        </a:rPr>
                        <a:t>підтримка</a:t>
                      </a:r>
                      <a:endParaRPr lang="uk-UA" sz="1400" b="1" i="0" u="none" strike="noStrike" noProof="0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50" b="1" u="none" strike="noStrike" noProof="0" dirty="0" smtClean="0">
                          <a:solidFill>
                            <a:srgbClr val="0033CC"/>
                          </a:solidFill>
                          <a:effectLst/>
                        </a:rPr>
                        <a:t>Компенсація</a:t>
                      </a:r>
                      <a:r>
                        <a:rPr lang="ru-RU" sz="105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/>
                      </a:r>
                      <a:br>
                        <a:rPr lang="ru-RU" sz="1050" b="1" u="none" strike="noStrike" dirty="0">
                          <a:solidFill>
                            <a:srgbClr val="0033CC"/>
                          </a:solidFill>
                          <a:effectLst/>
                        </a:rPr>
                      </a:br>
                      <a:r>
                        <a:rPr lang="uk-UA" sz="1050" b="1" u="none" strike="noStrike" noProof="0" dirty="0" smtClean="0">
                          <a:solidFill>
                            <a:srgbClr val="0033CC"/>
                          </a:solidFill>
                          <a:effectLst/>
                        </a:rPr>
                        <a:t>позичальнику</a:t>
                      </a:r>
                      <a:r>
                        <a:rPr lang="ru-RU" sz="105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/>
                      </a:r>
                      <a:br>
                        <a:rPr lang="ru-RU" sz="1050" b="1" u="none" strike="noStrike" dirty="0">
                          <a:solidFill>
                            <a:srgbClr val="0033CC"/>
                          </a:solidFill>
                          <a:effectLst/>
                        </a:rPr>
                      </a:br>
                      <a:r>
                        <a:rPr lang="uk-UA" sz="1050" b="1" u="none" strike="noStrike" noProof="0" dirty="0" smtClean="0">
                          <a:solidFill>
                            <a:srgbClr val="0033CC"/>
                          </a:solidFill>
                          <a:effectLst/>
                        </a:rPr>
                        <a:t>процентів</a:t>
                      </a:r>
                      <a:r>
                        <a:rPr lang="ru-RU" sz="1050" b="1" u="none" strike="noStrike" dirty="0" smtClean="0">
                          <a:solidFill>
                            <a:srgbClr val="0033CC"/>
                          </a:solidFill>
                          <a:effectLst/>
                        </a:rPr>
                        <a:t> </a:t>
                      </a:r>
                      <a:r>
                        <a:rPr lang="ru-RU" sz="105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до</a:t>
                      </a:r>
                      <a:br>
                        <a:rPr lang="ru-RU" sz="1050" b="1" u="none" strike="noStrike" dirty="0">
                          <a:solidFill>
                            <a:srgbClr val="0033CC"/>
                          </a:solidFill>
                          <a:effectLst/>
                        </a:rPr>
                      </a:br>
                      <a:r>
                        <a:rPr lang="uk-UA" sz="1050" b="1" u="none" strike="noStrike" noProof="0" dirty="0" smtClean="0">
                          <a:solidFill>
                            <a:srgbClr val="0033CC"/>
                          </a:solidFill>
                          <a:effectLst/>
                        </a:rPr>
                        <a:t>рівня</a:t>
                      </a:r>
                      <a:r>
                        <a:rPr lang="ru-RU" sz="1050" b="1" u="none" strike="noStrike" dirty="0" smtClean="0">
                          <a:solidFill>
                            <a:srgbClr val="0033CC"/>
                          </a:solidFill>
                          <a:effectLst/>
                        </a:rPr>
                        <a:t> </a:t>
                      </a:r>
                      <a:endParaRPr lang="ru-RU" sz="105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907884"/>
                  </a:ext>
                </a:extLst>
              </a:tr>
              <a:tr h="142799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Інвестиційні</a:t>
                      </a:r>
                      <a:br>
                        <a:rPr lang="uk-UA" sz="1200" b="1" u="none" strike="noStrike" dirty="0">
                          <a:solidFill>
                            <a:srgbClr val="0033CC"/>
                          </a:solidFill>
                          <a:effectLst/>
                        </a:rPr>
                      </a:br>
                      <a:r>
                        <a:rPr lang="uk-UA" sz="120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кредити</a:t>
                      </a:r>
                      <a:endParaRPr lang="uk-UA" sz="12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50" b="1" u="none" strike="noStrike" dirty="0">
                          <a:effectLst/>
                        </a:rPr>
                        <a:t>придбання та/або модернізацію основних засобів </a:t>
                      </a:r>
                      <a:r>
                        <a:rPr lang="uk-UA" sz="1050" u="none" strike="noStrike" dirty="0">
                          <a:effectLst/>
                        </a:rPr>
                        <a:t>суб'єктом підприємництва, за винятком придбання</a:t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r>
                        <a:rPr lang="uk-UA" sz="1050" u="none" strike="noStrike" dirty="0">
                          <a:effectLst/>
                        </a:rPr>
                        <a:t>транспортних засобів (крім тих, що будуть використовуватися в комерційних та виробничих цілях);</a:t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r>
                        <a:rPr lang="uk-UA" sz="1050" b="1" u="none" strike="noStrike" dirty="0">
                          <a:effectLst/>
                        </a:rPr>
                        <a:t>придбання нежитлової нерухомості та/або земельних ділянок </a:t>
                      </a:r>
                      <a:r>
                        <a:rPr lang="uk-UA" sz="1050" u="none" strike="noStrike" dirty="0">
                          <a:effectLst/>
                        </a:rPr>
                        <a:t>з метою провадження суб'єктом</a:t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r>
                        <a:rPr lang="uk-UA" sz="1050" u="none" strike="noStrike" dirty="0">
                          <a:effectLst/>
                        </a:rPr>
                        <a:t>підприємництва господарської діяльності без права передачі такої нерухомості в платне або безоплатне</a:t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r>
                        <a:rPr lang="uk-UA" sz="1050" u="none" strike="noStrike" dirty="0">
                          <a:effectLst/>
                        </a:rPr>
                        <a:t>користування третім особам;</a:t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r>
                        <a:rPr lang="uk-UA" sz="1050" b="1" u="none" strike="noStrike" dirty="0">
                          <a:effectLst/>
                        </a:rPr>
                        <a:t>здійснення будівництва, реконструкції, ремонту </a:t>
                      </a:r>
                      <a:r>
                        <a:rPr lang="uk-UA" sz="1050" u="none" strike="noStrike" dirty="0">
                          <a:effectLst/>
                        </a:rPr>
                        <a:t>у нежитлових приміщеннях, у яких суб'єкт</a:t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r>
                        <a:rPr lang="uk-UA" sz="1050" u="none" strike="noStrike" dirty="0">
                          <a:effectLst/>
                        </a:rPr>
                        <a:t>підприємництва провадить основну господарську діяльність, які на праві власності або користування</a:t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r>
                        <a:rPr lang="uk-UA" sz="1050" u="none" strike="noStrike" dirty="0">
                          <a:effectLst/>
                        </a:rPr>
                        <a:t>належать суб'єкту підприємництва;</a:t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r>
                        <a:rPr lang="uk-UA" sz="1050" b="1" u="none" strike="noStrike" dirty="0">
                          <a:effectLst/>
                        </a:rPr>
                        <a:t>придбання об'єктів права інтелектуальної власності</a:t>
                      </a:r>
                      <a:r>
                        <a:rPr lang="uk-UA" sz="1050" u="none" strike="noStrike" dirty="0">
                          <a:effectLst/>
                        </a:rPr>
                        <a:t>, за договорами комерційної концесії (франчайзингу),</a:t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r>
                        <a:rPr lang="uk-UA" sz="1050" u="none" strike="noStrike" dirty="0">
                          <a:effectLst/>
                        </a:rPr>
                        <a:t>пов'язаних із реалізацією суб'єктом підприємництва кредитно-інвестиційного </a:t>
                      </a:r>
                      <a:r>
                        <a:rPr lang="uk-UA" sz="1050" u="none" strike="noStrike" dirty="0" smtClean="0">
                          <a:effectLst/>
                        </a:rPr>
                        <a:t>проекту</a:t>
                      </a:r>
                    </a:p>
                    <a:p>
                      <a:pPr algn="l" fontAlgn="ctr"/>
                      <a:endParaRPr lang="uk-U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5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5-7-9% річних</a:t>
                      </a:r>
                      <a:endParaRPr lang="uk-UA" sz="105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972528"/>
                  </a:ext>
                </a:extLst>
              </a:tr>
              <a:tr h="27616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Оборотний</a:t>
                      </a:r>
                      <a:br>
                        <a:rPr lang="uk-UA" sz="1200" b="1" u="none" strike="noStrike" dirty="0">
                          <a:solidFill>
                            <a:srgbClr val="0033CC"/>
                          </a:solidFill>
                          <a:effectLst/>
                        </a:rPr>
                      </a:br>
                      <a:r>
                        <a:rPr lang="uk-UA" sz="120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капітал </a:t>
                      </a:r>
                      <a:endParaRPr lang="uk-UA" sz="12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50" b="1" u="none" strike="noStrike" dirty="0">
                          <a:effectLst/>
                        </a:rPr>
                        <a:t>фінансування оборотного капіталу</a:t>
                      </a:r>
                      <a:endParaRPr lang="uk-UA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5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9% річних</a:t>
                      </a:r>
                      <a:endParaRPr lang="uk-UA" sz="105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376039"/>
                  </a:ext>
                </a:extLst>
              </a:tr>
              <a:tr h="27616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Напрям 8</a:t>
                      </a:r>
                      <a:endParaRPr lang="uk-UA" sz="12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50" b="1" u="none" strike="noStrike" dirty="0">
                          <a:effectLst/>
                        </a:rPr>
                        <a:t>фінансування</a:t>
                      </a:r>
                      <a:r>
                        <a:rPr lang="uk-UA" sz="1050" u="none" strike="noStrike" dirty="0">
                          <a:effectLst/>
                        </a:rPr>
                        <a:t> суб’єктів підприємництва – </a:t>
                      </a:r>
                      <a:r>
                        <a:rPr lang="uk-UA" sz="1050" b="1" u="none" strike="noStrike" dirty="0">
                          <a:effectLst/>
                        </a:rPr>
                        <a:t>сільськогосподарських товаровиробників </a:t>
                      </a:r>
                      <a:r>
                        <a:rPr lang="uk-UA" sz="1050" u="none" strike="noStrike" dirty="0">
                          <a:effectLst/>
                        </a:rPr>
                        <a:t>для провадження</a:t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r>
                        <a:rPr lang="uk-UA" sz="1050" u="none" strike="noStrike" dirty="0">
                          <a:effectLst/>
                        </a:rPr>
                        <a:t>сільськогосподарської </a:t>
                      </a:r>
                      <a:r>
                        <a:rPr lang="uk-UA" sz="1050" u="none" strike="noStrike" dirty="0" smtClean="0">
                          <a:effectLst/>
                        </a:rPr>
                        <a:t>діяльності строком </a:t>
                      </a:r>
                      <a:r>
                        <a:rPr lang="uk-UA" sz="1050" u="none" strike="noStrike" smtClean="0">
                          <a:effectLst/>
                        </a:rPr>
                        <a:t>до 31.03.2024р</a:t>
                      </a:r>
                      <a:r>
                        <a:rPr lang="uk-UA" sz="1050" u="none" strike="noStrike" dirty="0" smtClean="0">
                          <a:effectLst/>
                        </a:rPr>
                        <a:t>.</a:t>
                      </a:r>
                      <a:endParaRPr lang="uk-U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5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5-7-9% річних</a:t>
                      </a:r>
                      <a:endParaRPr lang="uk-UA" sz="105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801680"/>
                  </a:ext>
                </a:extLst>
              </a:tr>
              <a:tr h="41088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Напрям 9</a:t>
                      </a:r>
                      <a:endParaRPr lang="uk-UA" sz="12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50" u="none" strike="noStrike" dirty="0">
                          <a:effectLst/>
                        </a:rPr>
                        <a:t>підтримка суб’єктів підприємництва, що здійснюють свою діяльність з </a:t>
                      </a:r>
                      <a:r>
                        <a:rPr lang="uk-UA" sz="1050" b="1" u="none" strike="noStrike" dirty="0">
                          <a:effectLst/>
                        </a:rPr>
                        <a:t>виробництва, переробки</a:t>
                      </a:r>
                      <a:br>
                        <a:rPr lang="uk-UA" sz="1050" b="1" u="none" strike="noStrike" dirty="0">
                          <a:effectLst/>
                        </a:rPr>
                      </a:br>
                      <a:r>
                        <a:rPr lang="uk-UA" sz="1050" b="1" u="none" strike="noStrike" dirty="0">
                          <a:effectLst/>
                        </a:rPr>
                        <a:t>сільськогосподарської продукції </a:t>
                      </a:r>
                      <a:r>
                        <a:rPr lang="uk-UA" sz="1050" u="none" strike="noStrike" dirty="0">
                          <a:effectLst/>
                        </a:rPr>
                        <a:t>та її реалізацію за видами економічної діяльності 10.51, 10.61, 10.71</a:t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r>
                        <a:rPr lang="uk-UA" sz="1050" u="none" strike="noStrike" dirty="0">
                          <a:effectLst/>
                        </a:rPr>
                        <a:t>відповідно до Класифікації видів економічної діяльності</a:t>
                      </a:r>
                      <a:r>
                        <a:rPr lang="uk-UA" sz="105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l" fontAlgn="ctr"/>
                      <a:endParaRPr lang="uk-U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5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5-7-9% річних</a:t>
                      </a:r>
                      <a:endParaRPr lang="uk-UA" sz="105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662362"/>
                  </a:ext>
                </a:extLst>
              </a:tr>
              <a:tr h="20207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Напрям 10</a:t>
                      </a:r>
                      <a:endParaRPr lang="uk-UA" sz="12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50" b="1" u="none" strike="noStrike" dirty="0">
                          <a:effectLst/>
                        </a:rPr>
                        <a:t>відбудова зруйнованих внаслідок військової агресії основних засобів </a:t>
                      </a:r>
                      <a:r>
                        <a:rPr lang="uk-UA" sz="1050" u="none" strike="noStrike" dirty="0">
                          <a:effectLst/>
                        </a:rPr>
                        <a:t>суб’єктів </a:t>
                      </a:r>
                      <a:r>
                        <a:rPr lang="uk-UA" sz="1050" u="none" strike="noStrike" dirty="0" smtClean="0">
                          <a:effectLst/>
                        </a:rPr>
                        <a:t>підприємництва</a:t>
                      </a:r>
                    </a:p>
                    <a:p>
                      <a:pPr algn="l" fontAlgn="ctr"/>
                      <a:endParaRPr lang="uk-U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5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5-7% річних</a:t>
                      </a:r>
                      <a:endParaRPr lang="uk-UA" sz="105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613054"/>
                  </a:ext>
                </a:extLst>
              </a:tr>
              <a:tr h="111814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Напрям 11</a:t>
                      </a:r>
                      <a:endParaRPr lang="uk-UA" sz="120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50" u="none" strike="noStrike" dirty="0">
                          <a:effectLst/>
                        </a:rPr>
                        <a:t>підтримка суб’єктів підприємництва шляхом </a:t>
                      </a:r>
                      <a:r>
                        <a:rPr lang="uk-UA" sz="1050" b="1" u="none" strike="noStrike" dirty="0">
                          <a:effectLst/>
                        </a:rPr>
                        <a:t>пролонгації діючих кредитів, наданих для фінансування</a:t>
                      </a:r>
                      <a:br>
                        <a:rPr lang="uk-UA" sz="1050" b="1" u="none" strike="noStrike" dirty="0">
                          <a:effectLst/>
                        </a:rPr>
                      </a:br>
                      <a:r>
                        <a:rPr lang="uk-UA" sz="1050" b="1" u="none" strike="noStrike" dirty="0">
                          <a:effectLst/>
                        </a:rPr>
                        <a:t>оборотного капіталу </a:t>
                      </a:r>
                      <a:r>
                        <a:rPr lang="uk-UA" sz="1050" b="1" u="none" strike="noStrike" dirty="0" smtClean="0">
                          <a:effectLst/>
                        </a:rPr>
                        <a:t>за </a:t>
                      </a:r>
                      <a:r>
                        <a:rPr lang="uk-UA" sz="1050" b="1" u="none" strike="noStrike" dirty="0" err="1" smtClean="0">
                          <a:effectLst/>
                        </a:rPr>
                        <a:t>прогамою</a:t>
                      </a:r>
                      <a:r>
                        <a:rPr lang="uk-UA" sz="1050" b="1" u="none" strike="noStrike" dirty="0" smtClean="0">
                          <a:effectLst/>
                        </a:rPr>
                        <a:t> «5-7-9» строком</a:t>
                      </a:r>
                      <a:r>
                        <a:rPr lang="uk-UA" sz="1050" b="1" u="none" strike="noStrike" dirty="0">
                          <a:effectLst/>
                        </a:rPr>
                        <a:t>, до 12 місяців</a:t>
                      </a:r>
                      <a:r>
                        <a:rPr lang="uk-UA" sz="1050" u="none" strike="noStrike" dirty="0">
                          <a:effectLst/>
                        </a:rPr>
                        <a:t>, які провадять господарську діяльність</a:t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r>
                        <a:rPr lang="uk-UA" sz="1050" u="none" strike="noStrike" dirty="0">
                          <a:effectLst/>
                        </a:rPr>
                        <a:t>та/або виробничі потужності яких розміщено (було розміщено) на територіях, включених до переліку</a:t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r>
                        <a:rPr lang="uk-UA" sz="1050" b="1" u="none" strike="noStrike" dirty="0">
                          <a:effectLst/>
                        </a:rPr>
                        <a:t>територій, на яких велися бойові дії, та/або на територіях, які були тимчасово окуповані </a:t>
                      </a:r>
                      <a:r>
                        <a:rPr lang="uk-UA" sz="1050" u="none" strike="noStrike" dirty="0" smtClean="0">
                          <a:effectLst/>
                        </a:rPr>
                        <a:t>Російською</a:t>
                      </a:r>
                    </a:p>
                    <a:p>
                      <a:pPr algn="l" fontAlgn="ctr"/>
                      <a:r>
                        <a:rPr lang="uk-UA" sz="1050" u="none" strike="noStrike" dirty="0">
                          <a:effectLst/>
                        </a:rPr>
                        <a:t/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r>
                        <a:rPr lang="uk-UA" sz="1050" u="none" strike="noStrike" dirty="0">
                          <a:effectLst/>
                        </a:rPr>
                        <a:t>Федерацією, затвердженого відповідно до постанови Кабінету Міністрів України від 6 грудня 2022 р. №</a:t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r>
                        <a:rPr lang="uk-UA" sz="1050" u="none" strike="noStrike" dirty="0">
                          <a:effectLst/>
                        </a:rPr>
                        <a:t>1364 “Деякі питання формування переліку територій, на яких ведуться (велися) бойові дії або тимчасово</a:t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r>
                        <a:rPr lang="uk-UA" sz="1050" u="none" strike="noStrike" dirty="0">
                          <a:effectLst/>
                        </a:rPr>
                        <a:t>окупованих Російською Федерацією” (Офіційний вісник України, 2022 р., № 99, ст. 6191).</a:t>
                      </a:r>
                      <a:br>
                        <a:rPr lang="uk-UA" sz="1050" u="none" strike="noStrike" dirty="0">
                          <a:effectLst/>
                        </a:rPr>
                      </a:br>
                      <a:endParaRPr lang="uk-U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5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7% річних</a:t>
                      </a:r>
                      <a:endParaRPr lang="uk-UA" sz="1050" b="1" i="0" u="none" strike="noStrike" dirty="0">
                        <a:solidFill>
                          <a:srgbClr val="00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064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9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"/>
          <p:cNvSpPr/>
          <p:nvPr/>
        </p:nvSpPr>
        <p:spPr>
          <a:xfrm>
            <a:off x="-5109" y="1"/>
            <a:ext cx="12197109" cy="112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488" y="-64548"/>
            <a:ext cx="83496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Кредитування в рамках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арантійної угоди з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ЄІБ/ЄІФ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7" name="Округлений прямокутник 4"/>
          <p:cNvSpPr/>
          <p:nvPr/>
        </p:nvSpPr>
        <p:spPr>
          <a:xfrm>
            <a:off x="3325303" y="1812289"/>
            <a:ext cx="8338377" cy="782076"/>
          </a:xfrm>
          <a:prstGeom prst="roundRect">
            <a:avLst/>
          </a:prstGeom>
          <a:solidFill>
            <a:srgbClr val="D4CD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1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Програма спрямована 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</a:t>
            </a:r>
            <a:r>
              <a:rPr kumimoji="0" lang="uk-UA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полегшення доступу клієнтам мікро-, малого та середнього бізнесу до фінансування шляхом спрощення вимог до забезпечення.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723326" y="5403263"/>
            <a:ext cx="540000" cy="540000"/>
          </a:xfrm>
          <a:prstGeom prst="rect">
            <a:avLst/>
          </a:prstGeom>
        </p:spPr>
      </p:pic>
      <p:sp>
        <p:nvSpPr>
          <p:cNvPr id="29" name="Прямокутник 1"/>
          <p:cNvSpPr/>
          <p:nvPr/>
        </p:nvSpPr>
        <p:spPr>
          <a:xfrm>
            <a:off x="4343116" y="5403263"/>
            <a:ext cx="3838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цільове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призначення: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створення/ придбання основних засобів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витрати капітального характеру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поповнення обігових коштів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767" y="3406351"/>
            <a:ext cx="537672" cy="540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278047" y="3406351"/>
            <a:ext cx="285231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58" algn="l"/>
              </a:tabLst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валюта кредиту: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Segoe UI" panose="020B0502040204020203" pitchFamily="34" charset="0"/>
            </a:endParaRPr>
          </a:p>
          <a:p>
            <a:pPr marL="285750" marR="0" lvl="0" indent="-28575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>
                <a:tab pos="275358" algn="l"/>
              </a:tabLst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Гривня</a:t>
            </a:r>
          </a:p>
          <a:p>
            <a:pPr marL="285750" marR="0" lvl="0" indent="-28575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>
                <a:tab pos="275358" algn="l"/>
              </a:tabLst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Євро</a:t>
            </a:r>
          </a:p>
          <a:p>
            <a:pPr marL="285750" marR="0" lvl="0" indent="-28575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>
                <a:tab pos="275358" algn="l"/>
              </a:tabLst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Долар США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20" y="2145487"/>
            <a:ext cx="3265846" cy="47125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326" y="3379855"/>
            <a:ext cx="540000" cy="54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654" y="4391236"/>
            <a:ext cx="537672" cy="54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421394" y="4420661"/>
            <a:ext cx="371806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58" algn="l"/>
              </a:tabLst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сума кредиту: </a:t>
            </a:r>
          </a:p>
          <a:p>
            <a:pPr marL="285750" marR="0" lvl="0" indent="-28575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>
                <a:tab pos="275358" algn="l"/>
              </a:tabLst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до 5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 млн Євро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/>
            </a:r>
            <a:b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</a:b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(або еквівалент в гривні/дол США) 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767" y="4715453"/>
            <a:ext cx="540000" cy="540000"/>
          </a:xfrm>
          <a:prstGeom prst="rect">
            <a:avLst/>
          </a:prstGeom>
        </p:spPr>
      </p:pic>
      <p:sp>
        <p:nvSpPr>
          <p:cNvPr id="35" name="Прямокутник 1"/>
          <p:cNvSpPr/>
          <p:nvPr/>
        </p:nvSpPr>
        <p:spPr>
          <a:xfrm>
            <a:off x="9118463" y="4670463"/>
            <a:ext cx="27590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забезпечення кредиту: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70%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кредиту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забезпечено гарантією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ЄІБ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30%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egoe UI" panose="020B0502040204020203" pitchFamily="34" charset="0"/>
              </a:rPr>
              <a:t>від суми кредиту – заставою/іпотекою рухомого та/або нерухомого майна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25303" y="2631851"/>
            <a:ext cx="83383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Поєднання зі стандартними умовам кредитування АТ «Ощадбанк»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307" y="2945807"/>
            <a:ext cx="1449841" cy="829876"/>
          </a:xfrm>
          <a:prstGeom prst="rect">
            <a:avLst/>
          </a:prstGeom>
        </p:spPr>
      </p:pic>
      <p:pic>
        <p:nvPicPr>
          <p:cNvPr id="38" name="Picture 3" descr="C:\Users\Barteas\AppData\Local\Microsoft\Windows\Temporary Internet Files\Content.Outlook\KGO8XPVQ\EIF Logo standard (RGB).jpg"/>
          <p:cNvPicPr/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20" y="4144906"/>
            <a:ext cx="1450800" cy="8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4421394" y="3406351"/>
            <a:ext cx="359789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defTabSz="913542" eaLnBrk="1" hangingPunct="1">
              <a:tabLst>
                <a:tab pos="275358" algn="l"/>
              </a:tabLst>
              <a:defRPr lang="x-none" sz="2000" b="0" baseline="0">
                <a:solidFill>
                  <a:schemeClr val="tx2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Segoe UI" panose="020B0502040204020203" pitchFamily="34" charset="0"/>
              </a:defRPr>
            </a:lvl1pPr>
            <a:lvl2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2pPr>
            <a:lvl3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3pPr>
            <a:lvl4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4pPr>
            <a:lvl5pPr defTabSz="913542" eaLnBrk="1" hangingPunct="1">
              <a:defRPr lang="x-none" sz="1938" b="1">
                <a:solidFill>
                  <a:schemeClr val="tx2"/>
                </a:solidFill>
                <a:latin typeface="Arial" charset="0"/>
              </a:defRPr>
            </a:lvl5pPr>
            <a:lvl6pPr marL="46648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6pPr>
            <a:lvl7pPr marL="932979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7pPr>
            <a:lvl8pPr marL="139946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8pPr>
            <a:lvl9pPr marL="1865957" defTabSz="913542" fontAlgn="base">
              <a:spcBef>
                <a:spcPct val="0"/>
              </a:spcBef>
              <a:spcAft>
                <a:spcPct val="0"/>
              </a:spcAft>
              <a:defRPr lang="x-none" sz="1938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58" algn="l"/>
              </a:tabLst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строк кредитування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:</a:t>
            </a:r>
          </a:p>
          <a:p>
            <a:pPr marL="285750" marR="0" lvl="0" indent="-28575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 typeface="Arial" panose="020B0604020202020204" pitchFamily="34" charset="0"/>
              <a:buChar char="•"/>
              <a:tabLst>
                <a:tab pos="275358" algn="l"/>
              </a:tabLst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до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60 місяців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 </a:t>
            </a: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Arial" panose="020B0604020202020204" pitchFamily="34" charset="0"/>
              <a:sym typeface="Segoe UI" panose="020B0502040204020203" pitchFamily="34" charset="0"/>
            </a:endParaRPr>
          </a:p>
          <a:p>
            <a:pPr marL="0" marR="0" lvl="0" indent="0" algn="l" defTabSz="913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CD00"/>
              </a:buClr>
              <a:buSzTx/>
              <a:buFontTx/>
              <a:buNone/>
              <a:tabLst>
                <a:tab pos="275358" algn="l"/>
              </a:tabLst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 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(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але не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Segoe UI" panose="020B0502040204020203" pitchFamily="34" charset="0"/>
              </a:rPr>
              <a:t>пізніше 2031 року)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Segoe UI" panose="020B0502040204020203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3F1655-8EED-725C-47C4-44371E617C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3406" y="198993"/>
            <a:ext cx="1660334" cy="6747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7E90E18-ABC5-A37E-EA42-7826C0D0032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0880" y="199048"/>
            <a:ext cx="1198880" cy="6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"/>
          <p:cNvSpPr/>
          <p:nvPr/>
        </p:nvSpPr>
        <p:spPr>
          <a:xfrm>
            <a:off x="0" y="-72339"/>
            <a:ext cx="12192000" cy="1017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" y="104966"/>
            <a:ext cx="6058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ЯК ПОДАТИ ЗАЯВКУ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131" t="35322" r="51448" b="31696"/>
          <a:stretch/>
        </p:blipFill>
        <p:spPr>
          <a:xfrm>
            <a:off x="563478" y="1914421"/>
            <a:ext cx="3633678" cy="3659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397" y="1971861"/>
            <a:ext cx="432000" cy="43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397" y="2858049"/>
            <a:ext cx="432000" cy="43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729" y="3744237"/>
            <a:ext cx="432000" cy="432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40324" y="1836983"/>
            <a:ext cx="5121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-14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подайте заявку на кредит через сервіс ОщадБізнес</a:t>
            </a:r>
            <a:endParaRPr kumimoji="0" lang="uk-UA" sz="1800" b="1" i="0" u="none" strike="noStrike" kern="1200" cap="none" spc="-14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0324" y="2750884"/>
            <a:ext cx="5121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-14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попереднє рішення від банку надійде впродовж 24 годин</a:t>
            </a:r>
            <a:endParaRPr kumimoji="0" lang="uk-UA" sz="1800" b="1" i="0" u="none" strike="noStrike" kern="1200" cap="none" spc="-14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0324" y="3637072"/>
            <a:ext cx="5121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-14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отримайте гроші на справу свого життя після підписання кредитної угоди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95" y="4665273"/>
            <a:ext cx="1375609" cy="13756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13F1655-8EED-725C-47C4-44371E617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4960" y="82911"/>
            <a:ext cx="1551178" cy="7519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E90E18-ABC5-A37E-EA42-7826C0D003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138" y="153205"/>
            <a:ext cx="1192022" cy="616974"/>
          </a:xfrm>
          <a:prstGeom prst="rect">
            <a:avLst/>
          </a:prstGeom>
        </p:spPr>
      </p:pic>
      <p:sp>
        <p:nvSpPr>
          <p:cNvPr id="16" name="Прямоугольник 1"/>
          <p:cNvSpPr/>
          <p:nvPr/>
        </p:nvSpPr>
        <p:spPr>
          <a:xfrm>
            <a:off x="5061896" y="6196571"/>
            <a:ext cx="6303327" cy="577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CB7AFA-417D-856C-E1D1-E3DF6614A9E7}"/>
              </a:ext>
            </a:extLst>
          </p:cNvPr>
          <p:cNvSpPr txBox="1"/>
          <p:nvPr/>
        </p:nvSpPr>
        <p:spPr>
          <a:xfrm>
            <a:off x="5284799" y="6182842"/>
            <a:ext cx="6095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hlinkClick r:id="rId7"/>
              </a:rPr>
              <a:t>https://oschadbusiness.com/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20968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>
          <a:xfrm>
            <a:off x="0" y="-72339"/>
            <a:ext cx="12192000" cy="793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55682"/>
            <a:ext cx="1202386" cy="58439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9899" y="298320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4CD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ГРАНТИ ВІД ДЕРЖАВИ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3F1655-8EED-725C-47C4-44371E617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920" y="12523"/>
            <a:ext cx="1615440" cy="6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5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vdqY7p6YwKgSvrLh7HK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Xm9S_FdxKDHxZUboM00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kLHFp6ROuocnqKaFDt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schadbank_CF_RFN013">
  <a:themeElements>
    <a:clrScheme name="Current">
      <a:dk1>
        <a:srgbClr val="000000"/>
      </a:dk1>
      <a:lt1>
        <a:srgbClr val="FFFFFF"/>
      </a:lt1>
      <a:dk2>
        <a:srgbClr val="06503C"/>
      </a:dk2>
      <a:lt2>
        <a:srgbClr val="FFFFFF"/>
      </a:lt2>
      <a:accent1>
        <a:srgbClr val="DCDF3C"/>
      </a:accent1>
      <a:accent2>
        <a:srgbClr val="AEB129"/>
      </a:accent2>
      <a:accent3>
        <a:srgbClr val="14896A"/>
      </a:accent3>
      <a:accent4>
        <a:srgbClr val="06503C"/>
      </a:accent4>
      <a:accent5>
        <a:srgbClr val="B7B7B7"/>
      </a:accent5>
      <a:accent6>
        <a:srgbClr val="808080"/>
      </a:accent6>
      <a:hlink>
        <a:srgbClr val="14896A"/>
      </a:hlink>
      <a:folHlink>
        <a:srgbClr val="06503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6503C"/>
        </a:dk2>
        <a:lt2>
          <a:srgbClr val="FFFFFF"/>
        </a:lt2>
        <a:accent1>
          <a:srgbClr val="DCDF3C"/>
        </a:accent1>
        <a:accent2>
          <a:srgbClr val="AEB129"/>
        </a:accent2>
        <a:accent3>
          <a:srgbClr val="14896A"/>
        </a:accent3>
        <a:accent4>
          <a:srgbClr val="06503C"/>
        </a:accent4>
        <a:accent5>
          <a:srgbClr val="B7B7B7"/>
        </a:accent5>
        <a:accent6>
          <a:srgbClr val="808080"/>
        </a:accent6>
        <a:hlink>
          <a:srgbClr val="14896A"/>
        </a:hlink>
        <a:folHlink>
          <a:srgbClr val="0650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schadbank_CF_RFN013_V1.potx" id="{67C52412-455C-4028-BD0B-EA0773AEF424}" vid="{F07E85C3-33E5-451E-91F1-978AD19267C4}"/>
    </a:ext>
  </a:extLst>
</a:theme>
</file>

<file path=ppt/theme/theme3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D6C56A16B4C6E4C83AFF99DFDC1421B" ma:contentTypeVersion="4" ma:contentTypeDescription="Створення нового документа." ma:contentTypeScope="" ma:versionID="d208e8f8e998bd69a02580e5a456f3d7">
  <xsd:schema xmlns:xsd="http://www.w3.org/2001/XMLSchema" xmlns:xs="http://www.w3.org/2001/XMLSchema" xmlns:p="http://schemas.microsoft.com/office/2006/metadata/properties" xmlns:ns1="http://schemas.microsoft.com/sharepoint/v3" xmlns:ns2="50f1d6a2-adc8-4df0-b62b-037d6999be3b" xmlns:ns3="9858764e-e1e8-4b80-b7bb-3f5cd35bf0b0" targetNamespace="http://schemas.microsoft.com/office/2006/metadata/properties" ma:root="true" ma:fieldsID="f8e34af3cb8944d3cca41e72c03e77b0" ns1:_="" ns2:_="" ns3:_="">
    <xsd:import namespace="http://schemas.microsoft.com/sharepoint/v3"/>
    <xsd:import namespace="50f1d6a2-adc8-4df0-b62b-037d6999be3b"/>
    <xsd:import namespace="9858764e-e1e8-4b80-b7bb-3f5cd35bf0b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x0414__x043e__x043a__x0443__x043c__x0435__x043d__x0442__x0438__x0020__x043f__x043e__x0020__x043a__x0440__x0435__x0434__x0438__x0442__x0443_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початку розкладу" ma:description="Планування дати початку – це стовпець сайту, створений за допомогою засобу публікації. Він використовується, щоб указати дату й час, коли ця сторінка вперше відобразиться для відвідувачів сайту." ma:internalName="PublishingStartDate">
      <xsd:simpleType>
        <xsd:restriction base="dms:Unknown"/>
      </xsd:simpleType>
    </xsd:element>
    <xsd:element name="PublishingExpirationDate" ma:index="9" nillable="true" ma:displayName="Дата початку розкладу" ma:description="Планування дати завершення – це стовпець сайту, створений за допомогою засобу публікації. Він використовується, щоб указати дату й час, коли ця сторінка більше не відображатиметься для відвідувачів сайту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1d6a2-adc8-4df0-b62b-037d6999be3b" elementFormDefault="qualified">
    <xsd:import namespace="http://schemas.microsoft.com/office/2006/documentManagement/types"/>
    <xsd:import namespace="http://schemas.microsoft.com/office/infopath/2007/PartnerControls"/>
    <xsd:element name="_x0414__x043e__x043a__x0443__x043c__x0435__x043d__x0442__x0438__x0020__x043f__x043e__x0020__x043a__x0440__x0435__x0434__x0438__x0442__x0443_" ma:index="10" nillable="true" ma:displayName="Документи по кредиту" ma:format="Hyperlink" ma:internalName="_x0414__x043e__x043a__x0443__x043c__x0435__x043d__x0442__x0438__x0020__x043f__x043e__x0020__x043a__x0440__x0435__x0434__x0438__x0442__x0443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8764e-e1e8-4b80-b7bb-3f5cd35bf0b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4__x043e__x043a__x0443__x043c__x0435__x043d__x0442__x0438__x0020__x043f__x043e__x0020__x043a__x0440__x0435__x0434__x0438__x0442__x0443_ xmlns="50f1d6a2-adc8-4df0-b62b-037d6999be3b">
      <Url xsi:nil="true"/>
      <Description xsi:nil="true"/>
    </_x0414__x043e__x043a__x0443__x043c__x0435__x043d__x0442__x0438__x0020__x043f__x043e__x0020__x043a__x0440__x0435__x0434__x0438__x0442__x0443_>
    <PublishingExpirationDate xmlns="http://schemas.microsoft.com/sharepoint/v3" xsi:nil="true"/>
    <PublishingStartDate xmlns="http://schemas.microsoft.com/sharepoint/v3" xsi:nil="true"/>
    <SharedWithUsers xmlns="9858764e-e1e8-4b80-b7bb-3f5cd35bf0b0">
      <UserInfo>
        <DisplayName>Асмоловський Вячеслав Олександрович</DisplayName>
        <AccountId>38670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0D0E8C8-DDA1-4805-A13C-E9F076D3C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f1d6a2-adc8-4df0-b62b-037d6999be3b"/>
    <ds:schemaRef ds:uri="9858764e-e1e8-4b80-b7bb-3f5cd35bf0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518E8B-BFEA-4383-B03E-E1BA02F99C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B74113-464E-46AB-B260-2C75D83349B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9858764e-e1e8-4b80-b7bb-3f5cd35bf0b0"/>
    <ds:schemaRef ds:uri="http://purl.org/dc/elements/1.1/"/>
    <ds:schemaRef ds:uri="http://purl.org/dc/dcmitype/"/>
    <ds:schemaRef ds:uri="50f1d6a2-adc8-4df0-b62b-037d6999be3b"/>
    <ds:schemaRef ds:uri="http://www.w3.org/XML/1998/namespace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11149</TotalTime>
  <Words>2433</Words>
  <Application>Microsoft Office PowerPoint</Application>
  <PresentationFormat>Широкий екран</PresentationFormat>
  <Paragraphs>351</Paragraphs>
  <Slides>16</Slides>
  <Notes>10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4</vt:i4>
      </vt:variant>
      <vt:variant>
        <vt:lpstr>Вбудовані сервери OLE</vt:lpstr>
      </vt:variant>
      <vt:variant>
        <vt:i4>2</vt:i4>
      </vt:variant>
      <vt:variant>
        <vt:lpstr>Заголовки слайдів</vt:lpstr>
      </vt:variant>
      <vt:variant>
        <vt:i4>16</vt:i4>
      </vt:variant>
    </vt:vector>
  </HeadingPairs>
  <TitlesOfParts>
    <vt:vector size="33" baseType="lpstr">
      <vt:lpstr>Arial</vt:lpstr>
      <vt:lpstr>Arial Black</vt:lpstr>
      <vt:lpstr>Arial Unicode MS</vt:lpstr>
      <vt:lpstr>Calibri</vt:lpstr>
      <vt:lpstr>Calibri Light</vt:lpstr>
      <vt:lpstr>Futura PT Bold</vt:lpstr>
      <vt:lpstr>Futura PT Book</vt:lpstr>
      <vt:lpstr>Helvetica Light</vt:lpstr>
      <vt:lpstr>Segoe UI</vt:lpstr>
      <vt:lpstr>Symbol</vt:lpstr>
      <vt:lpstr>Wingdings</vt:lpstr>
      <vt:lpstr>Тема Office</vt:lpstr>
      <vt:lpstr>Oschadbank_CF_RFN013</vt:lpstr>
      <vt:lpstr>Contents Slide Master</vt:lpstr>
      <vt:lpstr>1_Тема Office</vt:lpstr>
      <vt:lpstr>think-cell Slide</vt:lpstr>
      <vt:lpstr>Слайд think-cell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Олена Федак</dc:creator>
  <cp:lastModifiedBy>Кисіль Віталій Олександрович</cp:lastModifiedBy>
  <cp:revision>265</cp:revision>
  <dcterms:created xsi:type="dcterms:W3CDTF">2023-02-14T12:20:36Z</dcterms:created>
  <dcterms:modified xsi:type="dcterms:W3CDTF">2023-07-12T08:44:43Z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0x010100FD6C56A16B4C6E4C83AFF99DFDC1421B</vt:lpwstr>
  </property>
</Properties>
</file>